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60"/>
  </p:notesMasterIdLst>
  <p:sldIdLst>
    <p:sldId id="256" r:id="rId2"/>
    <p:sldId id="301" r:id="rId3"/>
    <p:sldId id="317" r:id="rId4"/>
    <p:sldId id="272" r:id="rId5"/>
    <p:sldId id="257" r:id="rId6"/>
    <p:sldId id="273" r:id="rId7"/>
    <p:sldId id="274" r:id="rId8"/>
    <p:sldId id="259" r:id="rId9"/>
    <p:sldId id="260" r:id="rId10"/>
    <p:sldId id="263" r:id="rId11"/>
    <p:sldId id="276" r:id="rId12"/>
    <p:sldId id="277" r:id="rId13"/>
    <p:sldId id="278" r:id="rId14"/>
    <p:sldId id="279" r:id="rId15"/>
    <p:sldId id="280" r:id="rId16"/>
    <p:sldId id="283" r:id="rId17"/>
    <p:sldId id="264" r:id="rId18"/>
    <p:sldId id="285" r:id="rId19"/>
    <p:sldId id="284" r:id="rId20"/>
    <p:sldId id="286" r:id="rId21"/>
    <p:sldId id="281" r:id="rId22"/>
    <p:sldId id="282" r:id="rId23"/>
    <p:sldId id="287" r:id="rId24"/>
    <p:sldId id="288" r:id="rId25"/>
    <p:sldId id="318" r:id="rId26"/>
    <p:sldId id="289" r:id="rId27"/>
    <p:sldId id="306" r:id="rId28"/>
    <p:sldId id="265" r:id="rId29"/>
    <p:sldId id="266" r:id="rId30"/>
    <p:sldId id="290" r:id="rId31"/>
    <p:sldId id="267" r:id="rId32"/>
    <p:sldId id="291" r:id="rId33"/>
    <p:sldId id="292" r:id="rId34"/>
    <p:sldId id="269" r:id="rId35"/>
    <p:sldId id="293" r:id="rId36"/>
    <p:sldId id="295" r:id="rId37"/>
    <p:sldId id="294" r:id="rId38"/>
    <p:sldId id="296" r:id="rId39"/>
    <p:sldId id="297" r:id="rId40"/>
    <p:sldId id="270" r:id="rId41"/>
    <p:sldId id="319" r:id="rId42"/>
    <p:sldId id="271" r:id="rId43"/>
    <p:sldId id="302" r:id="rId44"/>
    <p:sldId id="299" r:id="rId45"/>
    <p:sldId id="303" r:id="rId46"/>
    <p:sldId id="304" r:id="rId47"/>
    <p:sldId id="305" r:id="rId48"/>
    <p:sldId id="316" r:id="rId49"/>
    <p:sldId id="310" r:id="rId50"/>
    <p:sldId id="311" r:id="rId51"/>
    <p:sldId id="308" r:id="rId52"/>
    <p:sldId id="309" r:id="rId53"/>
    <p:sldId id="312" r:id="rId54"/>
    <p:sldId id="313" r:id="rId55"/>
    <p:sldId id="314" r:id="rId56"/>
    <p:sldId id="315" r:id="rId57"/>
    <p:sldId id="307" r:id="rId58"/>
    <p:sldId id="320"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56" autoAdjust="0"/>
    <p:restoredTop sz="86359" autoAdjust="0"/>
  </p:normalViewPr>
  <p:slideViewPr>
    <p:cSldViewPr snapToGrid="0">
      <p:cViewPr varScale="1">
        <p:scale>
          <a:sx n="74" d="100"/>
          <a:sy n="74" d="100"/>
        </p:scale>
        <p:origin x="318" y="354"/>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notesViewPr>
    <p:cSldViewPr snapToGrid="0">
      <p:cViewPr varScale="1">
        <p:scale>
          <a:sx n="79" d="100"/>
          <a:sy n="79" d="100"/>
        </p:scale>
        <p:origin x="202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DEC295-2E38-4951-890A-B6950D7809C8}"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B86D331F-0099-4746-9A16-85DDC365EBD2}">
      <dgm:prSet phldrT="[Text]" custT="1"/>
      <dgm:spPr/>
      <dgm:t>
        <a:bodyPr/>
        <a:lstStyle/>
        <a:p>
          <a:r>
            <a:rPr lang="en-US" sz="1600" dirty="0">
              <a:latin typeface="+mn-lt"/>
            </a:rPr>
            <a:t>Variable selection &amp; model validation:</a:t>
          </a:r>
        </a:p>
      </dgm:t>
    </dgm:pt>
    <dgm:pt modelId="{D618F4AD-D1CB-431E-AF09-57BFC52BB2E9}" type="parTrans" cxnId="{BA9CEE90-B683-474E-BC21-074FC624968D}">
      <dgm:prSet/>
      <dgm:spPr/>
      <dgm:t>
        <a:bodyPr/>
        <a:lstStyle/>
        <a:p>
          <a:endParaRPr lang="en-US" sz="1600"/>
        </a:p>
      </dgm:t>
    </dgm:pt>
    <dgm:pt modelId="{B9CFB9FD-0FCD-4E4E-81DA-6C6DCBE38834}" type="sibTrans" cxnId="{BA9CEE90-B683-474E-BC21-074FC624968D}">
      <dgm:prSet/>
      <dgm:spPr/>
      <dgm:t>
        <a:bodyPr/>
        <a:lstStyle/>
        <a:p>
          <a:endParaRPr lang="en-US" sz="1600"/>
        </a:p>
      </dgm:t>
    </dgm:pt>
    <dgm:pt modelId="{0D68CD9C-BE00-47C5-A221-7A6C266648FC}">
      <dgm:prSet phldrT="[Text]" custT="1"/>
      <dgm:spPr/>
      <dgm:t>
        <a:bodyPr/>
        <a:lstStyle/>
        <a:p>
          <a:r>
            <a:rPr lang="en-US" sz="1600" dirty="0">
              <a:latin typeface="+mn-lt"/>
            </a:rPr>
            <a:t>Pairwise scatterplot</a:t>
          </a:r>
        </a:p>
      </dgm:t>
    </dgm:pt>
    <dgm:pt modelId="{FF0D0622-E1A4-45AD-86FD-1FF23DF92AA9}" type="parTrans" cxnId="{C687646F-1AFC-4970-9DBA-BC978483E3B2}">
      <dgm:prSet/>
      <dgm:spPr/>
      <dgm:t>
        <a:bodyPr/>
        <a:lstStyle/>
        <a:p>
          <a:endParaRPr lang="en-US" sz="1600">
            <a:latin typeface="+mn-lt"/>
          </a:endParaRPr>
        </a:p>
      </dgm:t>
    </dgm:pt>
    <dgm:pt modelId="{BF794E7B-5A0C-4045-AAD7-BD6E6C52C79B}" type="sibTrans" cxnId="{C687646F-1AFC-4970-9DBA-BC978483E3B2}">
      <dgm:prSet/>
      <dgm:spPr/>
      <dgm:t>
        <a:bodyPr/>
        <a:lstStyle/>
        <a:p>
          <a:endParaRPr lang="en-US" sz="1600">
            <a:latin typeface="+mn-lt"/>
          </a:endParaRPr>
        </a:p>
      </dgm:t>
    </dgm:pt>
    <dgm:pt modelId="{6EE6C8D6-1580-4F64-830C-0229CBD90383}">
      <dgm:prSet phldrT="[Text]" custT="1"/>
      <dgm:spPr/>
      <dgm:t>
        <a:bodyPr/>
        <a:lstStyle/>
        <a:p>
          <a:r>
            <a:rPr lang="en-US" sz="1600" dirty="0">
              <a:latin typeface="+mn-lt"/>
            </a:rPr>
            <a:t>Remove collinear variables</a:t>
          </a:r>
        </a:p>
      </dgm:t>
    </dgm:pt>
    <dgm:pt modelId="{5FB3B802-61FF-4381-B378-040C295BAE13}" type="parTrans" cxnId="{CF3EC6D2-8FEA-4346-B013-FD966DF74959}">
      <dgm:prSet/>
      <dgm:spPr/>
      <dgm:t>
        <a:bodyPr/>
        <a:lstStyle/>
        <a:p>
          <a:endParaRPr lang="en-US" sz="1600"/>
        </a:p>
      </dgm:t>
    </dgm:pt>
    <dgm:pt modelId="{304014D8-94F1-49F1-95DB-717D2FF9F315}" type="sibTrans" cxnId="{CF3EC6D2-8FEA-4346-B013-FD966DF74959}">
      <dgm:prSet/>
      <dgm:spPr/>
      <dgm:t>
        <a:bodyPr/>
        <a:lstStyle/>
        <a:p>
          <a:endParaRPr lang="en-US" sz="1600">
            <a:latin typeface="+mn-lt"/>
          </a:endParaRPr>
        </a:p>
      </dgm:t>
    </dgm:pt>
    <dgm:pt modelId="{AC28AB9F-9FC5-44E6-A32B-820C2EA89232}">
      <dgm:prSet phldrT="[Text]" custT="1"/>
      <dgm:spPr/>
      <dgm:t>
        <a:bodyPr/>
        <a:lstStyle/>
        <a:p>
          <a:r>
            <a:rPr lang="en-US" sz="1600" dirty="0">
              <a:latin typeface="+mn-lt"/>
            </a:rPr>
            <a:t>If model assumptions not met:</a:t>
          </a:r>
        </a:p>
      </dgm:t>
    </dgm:pt>
    <dgm:pt modelId="{3FF11F4C-47FC-4CE8-9F32-B2DAD2381726}" type="parTrans" cxnId="{38F1F5BD-06CA-49E0-8419-10F1F95E3A09}">
      <dgm:prSet/>
      <dgm:spPr/>
      <dgm:t>
        <a:bodyPr/>
        <a:lstStyle/>
        <a:p>
          <a:endParaRPr lang="en-US" sz="1600"/>
        </a:p>
      </dgm:t>
    </dgm:pt>
    <dgm:pt modelId="{48DFA4C0-B66E-4E04-B3E2-2AF8BABFD26D}" type="sibTrans" cxnId="{38F1F5BD-06CA-49E0-8419-10F1F95E3A09}">
      <dgm:prSet/>
      <dgm:spPr/>
      <dgm:t>
        <a:bodyPr/>
        <a:lstStyle/>
        <a:p>
          <a:endParaRPr lang="en-US" sz="1600"/>
        </a:p>
      </dgm:t>
    </dgm:pt>
    <dgm:pt modelId="{E2A2C85C-BD10-4EF4-BC43-0DAB6F3590A8}">
      <dgm:prSet phldrT="[Text]" custT="1"/>
      <dgm:spPr/>
      <dgm:t>
        <a:bodyPr/>
        <a:lstStyle/>
        <a:p>
          <a:r>
            <a:rPr lang="en-US" sz="1600" dirty="0">
              <a:latin typeface="+mn-lt"/>
            </a:rPr>
            <a:t>GLM</a:t>
          </a:r>
        </a:p>
      </dgm:t>
    </dgm:pt>
    <dgm:pt modelId="{7CADA796-12B0-4CF7-94DC-2B528933F6E1}" type="parTrans" cxnId="{A05EC787-5AE5-4C66-BD81-8F749C69A3EE}">
      <dgm:prSet/>
      <dgm:spPr/>
      <dgm:t>
        <a:bodyPr/>
        <a:lstStyle/>
        <a:p>
          <a:endParaRPr lang="en-US" sz="1600">
            <a:latin typeface="+mn-lt"/>
          </a:endParaRPr>
        </a:p>
      </dgm:t>
    </dgm:pt>
    <dgm:pt modelId="{972FD142-21BD-436B-8061-CE802E41D153}" type="sibTrans" cxnId="{A05EC787-5AE5-4C66-BD81-8F749C69A3EE}">
      <dgm:prSet/>
      <dgm:spPr/>
      <dgm:t>
        <a:bodyPr/>
        <a:lstStyle/>
        <a:p>
          <a:endParaRPr lang="en-US" sz="1600">
            <a:latin typeface="+mn-lt"/>
          </a:endParaRPr>
        </a:p>
      </dgm:t>
    </dgm:pt>
    <dgm:pt modelId="{240C4737-3D71-4CB8-B3AE-16EF7ED7DF3B}">
      <dgm:prSet phldrT="[Text]" custT="1"/>
      <dgm:spPr/>
      <dgm:t>
        <a:bodyPr/>
        <a:lstStyle/>
        <a:p>
          <a:r>
            <a:rPr lang="en-US" sz="1600" dirty="0">
              <a:latin typeface="+mn-lt"/>
            </a:rPr>
            <a:t>Choose model with 4 main effects</a:t>
          </a:r>
        </a:p>
      </dgm:t>
    </dgm:pt>
    <dgm:pt modelId="{87EAFF16-2C30-4293-A2AE-5CC6CE622335}" type="parTrans" cxnId="{955CD699-AFC7-45BA-B7CD-625AB4C91022}">
      <dgm:prSet/>
      <dgm:spPr/>
      <dgm:t>
        <a:bodyPr/>
        <a:lstStyle/>
        <a:p>
          <a:endParaRPr lang="en-US" sz="1600"/>
        </a:p>
      </dgm:t>
    </dgm:pt>
    <dgm:pt modelId="{71616928-6A04-423B-95E6-CFDC73A4B50B}" type="sibTrans" cxnId="{955CD699-AFC7-45BA-B7CD-625AB4C91022}">
      <dgm:prSet/>
      <dgm:spPr/>
      <dgm:t>
        <a:bodyPr/>
        <a:lstStyle/>
        <a:p>
          <a:endParaRPr lang="en-US" sz="1600">
            <a:latin typeface="+mn-lt"/>
          </a:endParaRPr>
        </a:p>
      </dgm:t>
    </dgm:pt>
    <dgm:pt modelId="{1DB6DDA5-4815-4B07-B79C-8B8041629A40}">
      <dgm:prSet phldrT="[Text]" custT="1"/>
      <dgm:spPr/>
      <dgm:t>
        <a:bodyPr/>
        <a:lstStyle/>
        <a:p>
          <a:r>
            <a:rPr lang="en-US" sz="1600" dirty="0">
              <a:latin typeface="+mn-lt"/>
            </a:rPr>
            <a:t>“drop1” &amp; “step” to remove high AIC variables</a:t>
          </a:r>
        </a:p>
      </dgm:t>
    </dgm:pt>
    <dgm:pt modelId="{F2D66175-418C-42E5-B57E-932678F9B49F}" type="parTrans" cxnId="{4A5EF02F-6344-4ACA-8DF5-F2F114E87C9F}">
      <dgm:prSet/>
      <dgm:spPr/>
      <dgm:t>
        <a:bodyPr/>
        <a:lstStyle/>
        <a:p>
          <a:endParaRPr lang="en-US" sz="1600"/>
        </a:p>
      </dgm:t>
    </dgm:pt>
    <dgm:pt modelId="{3890AA1E-80A8-4CEA-9470-0CBDECA5E960}" type="sibTrans" cxnId="{4A5EF02F-6344-4ACA-8DF5-F2F114E87C9F}">
      <dgm:prSet/>
      <dgm:spPr/>
      <dgm:t>
        <a:bodyPr/>
        <a:lstStyle/>
        <a:p>
          <a:endParaRPr lang="en-US" sz="1600">
            <a:latin typeface="+mn-lt"/>
          </a:endParaRPr>
        </a:p>
      </dgm:t>
    </dgm:pt>
    <dgm:pt modelId="{F5F1CF33-3159-4308-B164-2D101D9086F4}">
      <dgm:prSet phldrT="[Text]" custT="1"/>
      <dgm:spPr/>
      <dgm:t>
        <a:bodyPr/>
        <a:lstStyle/>
        <a:p>
          <a:r>
            <a:rPr lang="en-US" sz="1600" dirty="0">
              <a:latin typeface="+mn-lt"/>
            </a:rPr>
            <a:t>Add unused variables as main effects</a:t>
          </a:r>
        </a:p>
      </dgm:t>
    </dgm:pt>
    <dgm:pt modelId="{7685BED0-2B7C-4CF9-85A0-4D1A6D87399B}" type="parTrans" cxnId="{14D86EC5-1B1E-4F6E-BE56-A9F899D19998}">
      <dgm:prSet/>
      <dgm:spPr/>
      <dgm:t>
        <a:bodyPr/>
        <a:lstStyle/>
        <a:p>
          <a:endParaRPr lang="en-US" sz="1600"/>
        </a:p>
      </dgm:t>
    </dgm:pt>
    <dgm:pt modelId="{0CF28AA9-C9E5-43B5-9EE8-2ECD46949DE8}" type="sibTrans" cxnId="{14D86EC5-1B1E-4F6E-BE56-A9F899D19998}">
      <dgm:prSet/>
      <dgm:spPr/>
      <dgm:t>
        <a:bodyPr/>
        <a:lstStyle/>
        <a:p>
          <a:endParaRPr lang="en-US" sz="1600">
            <a:latin typeface="+mn-lt"/>
          </a:endParaRPr>
        </a:p>
      </dgm:t>
    </dgm:pt>
    <dgm:pt modelId="{1A9AB2CD-9CFD-44EE-9A30-D7ECC1D0F167}">
      <dgm:prSet phldrT="[Text]" custT="1"/>
      <dgm:spPr/>
      <dgm:t>
        <a:bodyPr/>
        <a:lstStyle/>
        <a:p>
          <a:r>
            <a:rPr lang="en-US" sz="1600" dirty="0">
              <a:latin typeface="+mn-lt"/>
            </a:rPr>
            <a:t>Construct several different models with remaining variables</a:t>
          </a:r>
        </a:p>
      </dgm:t>
    </dgm:pt>
    <dgm:pt modelId="{58B50055-E848-4794-A6F6-B6A2A69A9A19}" type="parTrans" cxnId="{2150F95E-B342-45BA-B6D3-4E2BDBD3AF40}">
      <dgm:prSet/>
      <dgm:spPr/>
      <dgm:t>
        <a:bodyPr/>
        <a:lstStyle/>
        <a:p>
          <a:endParaRPr lang="en-US" sz="1600"/>
        </a:p>
      </dgm:t>
    </dgm:pt>
    <dgm:pt modelId="{E64F5A53-551E-4DF9-9FF9-D9E756E37078}" type="sibTrans" cxnId="{2150F95E-B342-45BA-B6D3-4E2BDBD3AF40}">
      <dgm:prSet/>
      <dgm:spPr/>
      <dgm:t>
        <a:bodyPr/>
        <a:lstStyle/>
        <a:p>
          <a:endParaRPr lang="en-US" sz="1600">
            <a:latin typeface="+mn-lt"/>
          </a:endParaRPr>
        </a:p>
      </dgm:t>
    </dgm:pt>
    <dgm:pt modelId="{E7B79B29-C2F2-446D-8CA9-A4B5AD395712}">
      <dgm:prSet phldrT="[Text]" custT="1"/>
      <dgm:spPr/>
      <dgm:t>
        <a:bodyPr/>
        <a:lstStyle/>
        <a:p>
          <a:r>
            <a:rPr lang="en-US" sz="1600" dirty="0">
              <a:latin typeface="+mn-lt"/>
            </a:rPr>
            <a:t>“anova” to select best model</a:t>
          </a:r>
        </a:p>
      </dgm:t>
    </dgm:pt>
    <dgm:pt modelId="{FC09B683-BB9A-4FC5-AFD0-A63B00A21DF4}" type="parTrans" cxnId="{DFA20748-F111-45BD-A1CC-C035CD7F5CF4}">
      <dgm:prSet/>
      <dgm:spPr/>
      <dgm:t>
        <a:bodyPr/>
        <a:lstStyle/>
        <a:p>
          <a:endParaRPr lang="en-US" sz="1600"/>
        </a:p>
      </dgm:t>
    </dgm:pt>
    <dgm:pt modelId="{E254F1F2-1B42-47EB-BFAA-58D2F5931704}" type="sibTrans" cxnId="{DFA20748-F111-45BD-A1CC-C035CD7F5CF4}">
      <dgm:prSet/>
      <dgm:spPr/>
      <dgm:t>
        <a:bodyPr/>
        <a:lstStyle/>
        <a:p>
          <a:endParaRPr lang="en-US" sz="1600">
            <a:latin typeface="+mn-lt"/>
          </a:endParaRPr>
        </a:p>
      </dgm:t>
    </dgm:pt>
    <dgm:pt modelId="{3C389238-138B-4799-BFAD-C37668C464F6}">
      <dgm:prSet phldrT="[Text]" custT="1"/>
      <dgm:spPr/>
      <dgm:t>
        <a:bodyPr/>
        <a:lstStyle/>
        <a:p>
          <a:r>
            <a:rPr lang="en-US" sz="1600" dirty="0">
              <a:latin typeface="+mn-lt"/>
            </a:rPr>
            <a:t>Residual plot, Q-Q plot, AD test</a:t>
          </a:r>
        </a:p>
      </dgm:t>
    </dgm:pt>
    <dgm:pt modelId="{2997AC28-3D25-4168-8F0B-E35CCD1C7370}" type="parTrans" cxnId="{D222B352-B57F-4833-A1A5-A0BC1257AD42}">
      <dgm:prSet/>
      <dgm:spPr/>
      <dgm:t>
        <a:bodyPr/>
        <a:lstStyle/>
        <a:p>
          <a:endParaRPr lang="en-US"/>
        </a:p>
      </dgm:t>
    </dgm:pt>
    <dgm:pt modelId="{8D53DE51-CEE7-4E27-8FCC-38C4F924204F}" type="sibTrans" cxnId="{D222B352-B57F-4833-A1A5-A0BC1257AD42}">
      <dgm:prSet/>
      <dgm:spPr/>
      <dgm:t>
        <a:bodyPr/>
        <a:lstStyle/>
        <a:p>
          <a:endParaRPr lang="en-US"/>
        </a:p>
      </dgm:t>
    </dgm:pt>
    <dgm:pt modelId="{E62CCD14-EC18-4058-B713-F01FFBAEA298}">
      <dgm:prSet phldrT="[Text]" custT="1"/>
      <dgm:spPr/>
      <dgm:t>
        <a:bodyPr/>
        <a:lstStyle/>
        <a:p>
          <a:r>
            <a:rPr lang="en-US" sz="1600" dirty="0">
              <a:latin typeface="+mn-lt"/>
            </a:rPr>
            <a:t>LME with random effects</a:t>
          </a:r>
        </a:p>
      </dgm:t>
    </dgm:pt>
    <dgm:pt modelId="{6115E156-BFA6-42B7-93D5-D87545F8BA0E}" type="parTrans" cxnId="{8728FB82-29D0-43E6-B9CB-33B507CE03DD}">
      <dgm:prSet/>
      <dgm:spPr/>
      <dgm:t>
        <a:bodyPr/>
        <a:lstStyle/>
        <a:p>
          <a:endParaRPr lang="en-US"/>
        </a:p>
      </dgm:t>
    </dgm:pt>
    <dgm:pt modelId="{DA1EF929-81FE-456D-83F7-E8690B89231B}" type="sibTrans" cxnId="{8728FB82-29D0-43E6-B9CB-33B507CE03DD}">
      <dgm:prSet/>
      <dgm:spPr/>
      <dgm:t>
        <a:bodyPr/>
        <a:lstStyle/>
        <a:p>
          <a:endParaRPr lang="en-US" sz="1600">
            <a:latin typeface="+mn-lt"/>
          </a:endParaRPr>
        </a:p>
      </dgm:t>
    </dgm:pt>
    <dgm:pt modelId="{CE9B0CD8-D637-4CCF-A674-B89FFC5895EF}">
      <dgm:prSet phldrT="[Text]" custT="1"/>
      <dgm:spPr/>
      <dgm:t>
        <a:bodyPr/>
        <a:lstStyle/>
        <a:p>
          <a:r>
            <a:rPr lang="en-US" sz="1600" dirty="0">
              <a:latin typeface="+mn-lt"/>
            </a:rPr>
            <a:t>LME with random effects and alternate variance</a:t>
          </a:r>
        </a:p>
      </dgm:t>
    </dgm:pt>
    <dgm:pt modelId="{1C3F23CF-4724-461E-9911-E569C6C69F77}" type="parTrans" cxnId="{F9DD6ACC-4671-4C5B-9C6E-8D5D77D89604}">
      <dgm:prSet/>
      <dgm:spPr/>
      <dgm:t>
        <a:bodyPr/>
        <a:lstStyle/>
        <a:p>
          <a:endParaRPr lang="en-US"/>
        </a:p>
      </dgm:t>
    </dgm:pt>
    <dgm:pt modelId="{255080B2-3807-4340-A9F4-A21888D63823}" type="sibTrans" cxnId="{F9DD6ACC-4671-4C5B-9C6E-8D5D77D89604}">
      <dgm:prSet/>
      <dgm:spPr/>
      <dgm:t>
        <a:bodyPr/>
        <a:lstStyle/>
        <a:p>
          <a:endParaRPr lang="en-US" sz="1600">
            <a:latin typeface="+mn-lt"/>
          </a:endParaRPr>
        </a:p>
      </dgm:t>
    </dgm:pt>
    <dgm:pt modelId="{21EEEF38-7FC4-45DC-A23A-E4B4B62A5F3E}">
      <dgm:prSet phldrT="[Text]" custT="1"/>
      <dgm:spPr/>
      <dgm:t>
        <a:bodyPr/>
        <a:lstStyle/>
        <a:p>
          <a:r>
            <a:rPr lang="en-US" sz="1600" dirty="0">
              <a:latin typeface="+mn-lt"/>
            </a:rPr>
            <a:t>Square root transformation</a:t>
          </a:r>
        </a:p>
      </dgm:t>
    </dgm:pt>
    <dgm:pt modelId="{80FE6AE3-6CAA-4902-B13F-715D365B6F0D}" type="parTrans" cxnId="{28413375-A6C7-4171-BFAC-E0BAD38AA352}">
      <dgm:prSet/>
      <dgm:spPr/>
      <dgm:t>
        <a:bodyPr/>
        <a:lstStyle/>
        <a:p>
          <a:endParaRPr lang="en-US"/>
        </a:p>
      </dgm:t>
    </dgm:pt>
    <dgm:pt modelId="{2A5868EC-CE3A-4E40-AE7B-1C28D0FFAD8F}" type="sibTrans" cxnId="{28413375-A6C7-4171-BFAC-E0BAD38AA352}">
      <dgm:prSet/>
      <dgm:spPr/>
      <dgm:t>
        <a:bodyPr/>
        <a:lstStyle/>
        <a:p>
          <a:endParaRPr lang="en-US" sz="1600">
            <a:latin typeface="+mn-lt"/>
          </a:endParaRPr>
        </a:p>
      </dgm:t>
    </dgm:pt>
    <dgm:pt modelId="{D28E82A8-D83F-4D30-B4D0-F7FEFCF0ABCE}">
      <dgm:prSet phldrT="[Text]" custT="1"/>
      <dgm:spPr/>
      <dgm:t>
        <a:bodyPr/>
        <a:lstStyle/>
        <a:p>
          <a:r>
            <a:rPr lang="en-US" sz="1600" dirty="0">
              <a:latin typeface="+mn-lt"/>
            </a:rPr>
            <a:t>Log transformation</a:t>
          </a:r>
        </a:p>
      </dgm:t>
    </dgm:pt>
    <dgm:pt modelId="{A0853F1E-B542-4C7F-A247-D460CA6CB160}" type="parTrans" cxnId="{027E0699-8841-4526-89AC-B73DDE8B494D}">
      <dgm:prSet/>
      <dgm:spPr/>
      <dgm:t>
        <a:bodyPr/>
        <a:lstStyle/>
        <a:p>
          <a:endParaRPr lang="en-US"/>
        </a:p>
      </dgm:t>
    </dgm:pt>
    <dgm:pt modelId="{3AB1E211-3971-4DFE-B545-2324317D43E0}" type="sibTrans" cxnId="{027E0699-8841-4526-89AC-B73DDE8B494D}">
      <dgm:prSet/>
      <dgm:spPr/>
      <dgm:t>
        <a:bodyPr/>
        <a:lstStyle/>
        <a:p>
          <a:endParaRPr lang="en-US" sz="1600">
            <a:latin typeface="+mn-lt"/>
          </a:endParaRPr>
        </a:p>
      </dgm:t>
    </dgm:pt>
    <dgm:pt modelId="{2F89059B-D373-495F-9DEB-87BC33BF55F2}">
      <dgm:prSet phldrT="[Text]" custT="1"/>
      <dgm:spPr/>
      <dgm:t>
        <a:bodyPr/>
        <a:lstStyle/>
        <a:p>
          <a:r>
            <a:rPr lang="en-US" sz="1600" dirty="0">
              <a:latin typeface="+mn-lt"/>
            </a:rPr>
            <a:t>Square root of log transformation</a:t>
          </a:r>
        </a:p>
      </dgm:t>
    </dgm:pt>
    <dgm:pt modelId="{220A449B-116D-4073-B458-ACAE39C3F587}" type="parTrans" cxnId="{F303C1E0-07AC-451F-931F-55E368E60C3E}">
      <dgm:prSet/>
      <dgm:spPr/>
      <dgm:t>
        <a:bodyPr/>
        <a:lstStyle/>
        <a:p>
          <a:endParaRPr lang="en-US"/>
        </a:p>
      </dgm:t>
    </dgm:pt>
    <dgm:pt modelId="{156A4E2E-AED7-49B8-B5A7-32E51F27964D}" type="sibTrans" cxnId="{F303C1E0-07AC-451F-931F-55E368E60C3E}">
      <dgm:prSet/>
      <dgm:spPr/>
      <dgm:t>
        <a:bodyPr/>
        <a:lstStyle/>
        <a:p>
          <a:endParaRPr lang="en-US" sz="1600">
            <a:latin typeface="+mn-lt"/>
          </a:endParaRPr>
        </a:p>
      </dgm:t>
    </dgm:pt>
    <dgm:pt modelId="{E10327CD-C34B-4376-BF35-D390877A9525}">
      <dgm:prSet phldrT="[Text]" custT="1"/>
      <dgm:spPr/>
      <dgm:t>
        <a:bodyPr/>
        <a:lstStyle/>
        <a:p>
          <a:r>
            <a:rPr lang="en-US" sz="1600" dirty="0">
              <a:latin typeface="+mn-lt"/>
            </a:rPr>
            <a:t>GLS</a:t>
          </a:r>
        </a:p>
      </dgm:t>
    </dgm:pt>
    <dgm:pt modelId="{FD213392-FE9D-486D-A2BF-9E7BE83E0C11}" type="parTrans" cxnId="{BA3D0F8C-69FD-4B8A-A9DC-28D420F436D6}">
      <dgm:prSet/>
      <dgm:spPr/>
      <dgm:t>
        <a:bodyPr/>
        <a:lstStyle/>
        <a:p>
          <a:endParaRPr lang="en-US"/>
        </a:p>
      </dgm:t>
    </dgm:pt>
    <dgm:pt modelId="{4092A977-FE7E-4A87-AEA3-4ECA2DDC907F}" type="sibTrans" cxnId="{BA3D0F8C-69FD-4B8A-A9DC-28D420F436D6}">
      <dgm:prSet/>
      <dgm:spPr/>
      <dgm:t>
        <a:bodyPr/>
        <a:lstStyle/>
        <a:p>
          <a:endParaRPr lang="en-US" sz="1600">
            <a:latin typeface="+mn-lt"/>
          </a:endParaRPr>
        </a:p>
      </dgm:t>
    </dgm:pt>
    <dgm:pt modelId="{F64C676F-86C0-4092-8A1A-4DBBD7F3F758}">
      <dgm:prSet phldrT="[Text]" custT="1"/>
      <dgm:spPr/>
      <dgm:t>
        <a:bodyPr/>
        <a:lstStyle/>
        <a:p>
          <a:r>
            <a:rPr lang="en-US" sz="1600" dirty="0">
              <a:latin typeface="+mn-lt"/>
            </a:rPr>
            <a:t>Include unused variables as interactions</a:t>
          </a:r>
        </a:p>
      </dgm:t>
    </dgm:pt>
    <dgm:pt modelId="{72A7A536-8FA6-473C-B57E-45720D722B19}" type="parTrans" cxnId="{4ED42198-7747-4BE5-9DDF-84135E3A6FE5}">
      <dgm:prSet/>
      <dgm:spPr/>
      <dgm:t>
        <a:bodyPr/>
        <a:lstStyle/>
        <a:p>
          <a:endParaRPr lang="en-US"/>
        </a:p>
      </dgm:t>
    </dgm:pt>
    <dgm:pt modelId="{01F7B015-F977-4CDF-85AC-9C99BFA793EE}" type="sibTrans" cxnId="{4ED42198-7747-4BE5-9DDF-84135E3A6FE5}">
      <dgm:prSet/>
      <dgm:spPr/>
      <dgm:t>
        <a:bodyPr/>
        <a:lstStyle/>
        <a:p>
          <a:endParaRPr lang="en-US"/>
        </a:p>
      </dgm:t>
    </dgm:pt>
    <dgm:pt modelId="{29837450-4762-4F53-B8A3-849D57A42A13}" type="pres">
      <dgm:prSet presAssocID="{86DEC295-2E38-4951-890A-B6950D7809C8}" presName="Name0" presStyleCnt="0">
        <dgm:presLayoutVars>
          <dgm:dir/>
          <dgm:animLvl val="lvl"/>
          <dgm:resizeHandles val="exact"/>
        </dgm:presLayoutVars>
      </dgm:prSet>
      <dgm:spPr/>
      <dgm:t>
        <a:bodyPr/>
        <a:lstStyle/>
        <a:p>
          <a:endParaRPr lang="en-US"/>
        </a:p>
      </dgm:t>
    </dgm:pt>
    <dgm:pt modelId="{3234781E-E176-47BB-894E-586257041559}" type="pres">
      <dgm:prSet presAssocID="{B86D331F-0099-4746-9A16-85DDC365EBD2}" presName="vertFlow" presStyleCnt="0"/>
      <dgm:spPr/>
    </dgm:pt>
    <dgm:pt modelId="{25938DF6-1434-4B66-82B1-3893006AF8A5}" type="pres">
      <dgm:prSet presAssocID="{B86D331F-0099-4746-9A16-85DDC365EBD2}" presName="header" presStyleLbl="node1" presStyleIdx="0" presStyleCnt="2" custScaleX="173126" custLinFactNeighborX="85433"/>
      <dgm:spPr/>
      <dgm:t>
        <a:bodyPr/>
        <a:lstStyle/>
        <a:p>
          <a:endParaRPr lang="en-US"/>
        </a:p>
      </dgm:t>
    </dgm:pt>
    <dgm:pt modelId="{1ADA2F96-5C61-4911-800E-1E3019E3B9CD}" type="pres">
      <dgm:prSet presAssocID="{FF0D0622-E1A4-45AD-86FD-1FF23DF92AA9}" presName="parTrans" presStyleLbl="sibTrans2D1" presStyleIdx="0" presStyleCnt="16" custScaleX="179872" custScaleY="359742"/>
      <dgm:spPr/>
      <dgm:t>
        <a:bodyPr/>
        <a:lstStyle/>
        <a:p>
          <a:endParaRPr lang="en-US"/>
        </a:p>
      </dgm:t>
    </dgm:pt>
    <dgm:pt modelId="{99FE22B4-2150-4D6B-8A9C-1A7E7EF16E81}" type="pres">
      <dgm:prSet presAssocID="{0D68CD9C-BE00-47C5-A221-7A6C266648FC}" presName="child" presStyleLbl="alignAccFollowNode1" presStyleIdx="0" presStyleCnt="16" custScaleX="173126" custLinFactNeighborX="85433">
        <dgm:presLayoutVars>
          <dgm:chMax val="0"/>
          <dgm:bulletEnabled val="1"/>
        </dgm:presLayoutVars>
      </dgm:prSet>
      <dgm:spPr/>
      <dgm:t>
        <a:bodyPr/>
        <a:lstStyle/>
        <a:p>
          <a:endParaRPr lang="en-US"/>
        </a:p>
      </dgm:t>
    </dgm:pt>
    <dgm:pt modelId="{097E0E76-9046-45CA-B9F0-814EF76BC2D4}" type="pres">
      <dgm:prSet presAssocID="{BF794E7B-5A0C-4045-AAD7-BD6E6C52C79B}" presName="sibTrans" presStyleLbl="sibTrans2D1" presStyleIdx="1" presStyleCnt="16" custScaleX="179872" custScaleY="359742"/>
      <dgm:spPr/>
      <dgm:t>
        <a:bodyPr/>
        <a:lstStyle/>
        <a:p>
          <a:endParaRPr lang="en-US"/>
        </a:p>
      </dgm:t>
    </dgm:pt>
    <dgm:pt modelId="{8F6A1419-F07B-4B09-AC74-A48FBFD3CD1C}" type="pres">
      <dgm:prSet presAssocID="{6EE6C8D6-1580-4F64-830C-0229CBD90383}" presName="child" presStyleLbl="alignAccFollowNode1" presStyleIdx="1" presStyleCnt="16" custScaleX="173126" custLinFactNeighborX="85433">
        <dgm:presLayoutVars>
          <dgm:chMax val="0"/>
          <dgm:bulletEnabled val="1"/>
        </dgm:presLayoutVars>
      </dgm:prSet>
      <dgm:spPr/>
      <dgm:t>
        <a:bodyPr/>
        <a:lstStyle/>
        <a:p>
          <a:endParaRPr lang="en-US"/>
        </a:p>
      </dgm:t>
    </dgm:pt>
    <dgm:pt modelId="{420871AD-6E30-4263-8B23-1D0153F754BF}" type="pres">
      <dgm:prSet presAssocID="{304014D8-94F1-49F1-95DB-717D2FF9F315}" presName="sibTrans" presStyleLbl="sibTrans2D1" presStyleIdx="2" presStyleCnt="16" custScaleX="179872" custScaleY="359742"/>
      <dgm:spPr/>
      <dgm:t>
        <a:bodyPr/>
        <a:lstStyle/>
        <a:p>
          <a:endParaRPr lang="en-US"/>
        </a:p>
      </dgm:t>
    </dgm:pt>
    <dgm:pt modelId="{B443F6C0-7A8E-4BC6-A268-1133CAE4D153}" type="pres">
      <dgm:prSet presAssocID="{240C4737-3D71-4CB8-B3AE-16EF7ED7DF3B}" presName="child" presStyleLbl="alignAccFollowNode1" presStyleIdx="2" presStyleCnt="16" custScaleX="173126" custLinFactNeighborX="85433">
        <dgm:presLayoutVars>
          <dgm:chMax val="0"/>
          <dgm:bulletEnabled val="1"/>
        </dgm:presLayoutVars>
      </dgm:prSet>
      <dgm:spPr/>
      <dgm:t>
        <a:bodyPr/>
        <a:lstStyle/>
        <a:p>
          <a:endParaRPr lang="en-US"/>
        </a:p>
      </dgm:t>
    </dgm:pt>
    <dgm:pt modelId="{E13DA1AE-EAF1-417A-B982-36316507D4CB}" type="pres">
      <dgm:prSet presAssocID="{71616928-6A04-423B-95E6-CFDC73A4B50B}" presName="sibTrans" presStyleLbl="sibTrans2D1" presStyleIdx="3" presStyleCnt="16" custScaleX="179872" custScaleY="359742"/>
      <dgm:spPr/>
      <dgm:t>
        <a:bodyPr/>
        <a:lstStyle/>
        <a:p>
          <a:endParaRPr lang="en-US"/>
        </a:p>
      </dgm:t>
    </dgm:pt>
    <dgm:pt modelId="{5D8BB602-7F3F-4AAC-A97A-8CA2CA69585A}" type="pres">
      <dgm:prSet presAssocID="{1DB6DDA5-4815-4B07-B79C-8B8041629A40}" presName="child" presStyleLbl="alignAccFollowNode1" presStyleIdx="3" presStyleCnt="16" custScaleX="173126" custLinFactNeighborX="85433">
        <dgm:presLayoutVars>
          <dgm:chMax val="0"/>
          <dgm:bulletEnabled val="1"/>
        </dgm:presLayoutVars>
      </dgm:prSet>
      <dgm:spPr/>
      <dgm:t>
        <a:bodyPr/>
        <a:lstStyle/>
        <a:p>
          <a:endParaRPr lang="en-US"/>
        </a:p>
      </dgm:t>
    </dgm:pt>
    <dgm:pt modelId="{37060C0B-0300-43F4-A29A-47A8056A0E4D}" type="pres">
      <dgm:prSet presAssocID="{3890AA1E-80A8-4CEA-9470-0CBDECA5E960}" presName="sibTrans" presStyleLbl="sibTrans2D1" presStyleIdx="4" presStyleCnt="16" custScaleX="179872" custScaleY="359742"/>
      <dgm:spPr/>
      <dgm:t>
        <a:bodyPr/>
        <a:lstStyle/>
        <a:p>
          <a:endParaRPr lang="en-US"/>
        </a:p>
      </dgm:t>
    </dgm:pt>
    <dgm:pt modelId="{6EFDD8A0-D87D-4869-A5BD-BF3D157D367F}" type="pres">
      <dgm:prSet presAssocID="{F5F1CF33-3159-4308-B164-2D101D9086F4}" presName="child" presStyleLbl="alignAccFollowNode1" presStyleIdx="4" presStyleCnt="16" custScaleX="173126" custLinFactNeighborX="85433">
        <dgm:presLayoutVars>
          <dgm:chMax val="0"/>
          <dgm:bulletEnabled val="1"/>
        </dgm:presLayoutVars>
      </dgm:prSet>
      <dgm:spPr/>
      <dgm:t>
        <a:bodyPr/>
        <a:lstStyle/>
        <a:p>
          <a:endParaRPr lang="en-US"/>
        </a:p>
      </dgm:t>
    </dgm:pt>
    <dgm:pt modelId="{1A8FA425-C0FB-40B5-B6DA-B6371500FA8B}" type="pres">
      <dgm:prSet presAssocID="{0CF28AA9-C9E5-43B5-9EE8-2ECD46949DE8}" presName="sibTrans" presStyleLbl="sibTrans2D1" presStyleIdx="5" presStyleCnt="16" custScaleX="179872" custScaleY="359742"/>
      <dgm:spPr/>
      <dgm:t>
        <a:bodyPr/>
        <a:lstStyle/>
        <a:p>
          <a:endParaRPr lang="en-US"/>
        </a:p>
      </dgm:t>
    </dgm:pt>
    <dgm:pt modelId="{622448BD-20F2-459C-B3C4-6D64F3320950}" type="pres">
      <dgm:prSet presAssocID="{1A9AB2CD-9CFD-44EE-9A30-D7ECC1D0F167}" presName="child" presStyleLbl="alignAccFollowNode1" presStyleIdx="5" presStyleCnt="16" custScaleX="173126" custLinFactNeighborX="85433">
        <dgm:presLayoutVars>
          <dgm:chMax val="0"/>
          <dgm:bulletEnabled val="1"/>
        </dgm:presLayoutVars>
      </dgm:prSet>
      <dgm:spPr/>
      <dgm:t>
        <a:bodyPr/>
        <a:lstStyle/>
        <a:p>
          <a:endParaRPr lang="en-US"/>
        </a:p>
      </dgm:t>
    </dgm:pt>
    <dgm:pt modelId="{24E4150F-2016-474E-BFA1-8F2A36261615}" type="pres">
      <dgm:prSet presAssocID="{E64F5A53-551E-4DF9-9FF9-D9E756E37078}" presName="sibTrans" presStyleLbl="sibTrans2D1" presStyleIdx="6" presStyleCnt="16" custScaleX="179872" custScaleY="359742"/>
      <dgm:spPr/>
      <dgm:t>
        <a:bodyPr/>
        <a:lstStyle/>
        <a:p>
          <a:endParaRPr lang="en-US"/>
        </a:p>
      </dgm:t>
    </dgm:pt>
    <dgm:pt modelId="{E9376680-275F-4612-80DB-FD4D055EF216}" type="pres">
      <dgm:prSet presAssocID="{E7B79B29-C2F2-446D-8CA9-A4B5AD395712}" presName="child" presStyleLbl="alignAccFollowNode1" presStyleIdx="6" presStyleCnt="16" custScaleX="173126" custLinFactNeighborX="85433">
        <dgm:presLayoutVars>
          <dgm:chMax val="0"/>
          <dgm:bulletEnabled val="1"/>
        </dgm:presLayoutVars>
      </dgm:prSet>
      <dgm:spPr/>
      <dgm:t>
        <a:bodyPr/>
        <a:lstStyle/>
        <a:p>
          <a:endParaRPr lang="en-US"/>
        </a:p>
      </dgm:t>
    </dgm:pt>
    <dgm:pt modelId="{1B877512-EA7D-4AF7-A96F-E7E845F8CBBE}" type="pres">
      <dgm:prSet presAssocID="{E254F1F2-1B42-47EB-BFAA-58D2F5931704}" presName="sibTrans" presStyleLbl="sibTrans2D1" presStyleIdx="7" presStyleCnt="16" custScaleX="179872" custScaleY="359742"/>
      <dgm:spPr/>
      <dgm:t>
        <a:bodyPr/>
        <a:lstStyle/>
        <a:p>
          <a:endParaRPr lang="en-US"/>
        </a:p>
      </dgm:t>
    </dgm:pt>
    <dgm:pt modelId="{20234EAB-D166-4886-B2D4-249E6A745B43}" type="pres">
      <dgm:prSet presAssocID="{3C389238-138B-4799-BFAD-C37668C464F6}" presName="child" presStyleLbl="alignAccFollowNode1" presStyleIdx="7" presStyleCnt="16" custScaleX="173126" custLinFactNeighborX="85433">
        <dgm:presLayoutVars>
          <dgm:chMax val="0"/>
          <dgm:bulletEnabled val="1"/>
        </dgm:presLayoutVars>
      </dgm:prSet>
      <dgm:spPr/>
      <dgm:t>
        <a:bodyPr/>
        <a:lstStyle/>
        <a:p>
          <a:endParaRPr lang="en-US"/>
        </a:p>
      </dgm:t>
    </dgm:pt>
    <dgm:pt modelId="{C2D1E660-2F66-4183-9956-DAACBFA5764D}" type="pres">
      <dgm:prSet presAssocID="{B86D331F-0099-4746-9A16-85DDC365EBD2}" presName="hSp" presStyleCnt="0"/>
      <dgm:spPr/>
    </dgm:pt>
    <dgm:pt modelId="{6A998AE1-D574-4CD7-A8FC-EB46703AA1AE}" type="pres">
      <dgm:prSet presAssocID="{AC28AB9F-9FC5-44E6-A32B-820C2EA89232}" presName="vertFlow" presStyleCnt="0"/>
      <dgm:spPr/>
    </dgm:pt>
    <dgm:pt modelId="{E0934B03-EBFD-4974-A68E-7D1CBEEA3204}" type="pres">
      <dgm:prSet presAssocID="{AC28AB9F-9FC5-44E6-A32B-820C2EA89232}" presName="header" presStyleLbl="node1" presStyleIdx="1" presStyleCnt="2" custScaleX="173126" custLinFactNeighborX="78814"/>
      <dgm:spPr/>
      <dgm:t>
        <a:bodyPr/>
        <a:lstStyle/>
        <a:p>
          <a:endParaRPr lang="en-US"/>
        </a:p>
      </dgm:t>
    </dgm:pt>
    <dgm:pt modelId="{B121AF24-D663-409C-83C3-1EC8E1DF01A4}" type="pres">
      <dgm:prSet presAssocID="{7CADA796-12B0-4CF7-94DC-2B528933F6E1}" presName="parTrans" presStyleLbl="sibTrans2D1" presStyleIdx="8" presStyleCnt="16" custScaleX="179872" custScaleY="359742"/>
      <dgm:spPr/>
      <dgm:t>
        <a:bodyPr/>
        <a:lstStyle/>
        <a:p>
          <a:endParaRPr lang="en-US"/>
        </a:p>
      </dgm:t>
    </dgm:pt>
    <dgm:pt modelId="{0743C6C9-F83E-4DEC-B63A-1A43D0A1CD50}" type="pres">
      <dgm:prSet presAssocID="{E2A2C85C-BD10-4EF4-BC43-0DAB6F3590A8}" presName="child" presStyleLbl="alignAccFollowNode1" presStyleIdx="8" presStyleCnt="16" custScaleX="173126" custLinFactNeighborX="78814">
        <dgm:presLayoutVars>
          <dgm:chMax val="0"/>
          <dgm:bulletEnabled val="1"/>
        </dgm:presLayoutVars>
      </dgm:prSet>
      <dgm:spPr/>
      <dgm:t>
        <a:bodyPr/>
        <a:lstStyle/>
        <a:p>
          <a:endParaRPr lang="en-US"/>
        </a:p>
      </dgm:t>
    </dgm:pt>
    <dgm:pt modelId="{513A33F3-A9A8-406E-ABFF-2B8958630B32}" type="pres">
      <dgm:prSet presAssocID="{972FD142-21BD-436B-8061-CE802E41D153}" presName="sibTrans" presStyleLbl="sibTrans2D1" presStyleIdx="9" presStyleCnt="16" custScaleX="179872" custScaleY="359742"/>
      <dgm:spPr/>
      <dgm:t>
        <a:bodyPr/>
        <a:lstStyle/>
        <a:p>
          <a:endParaRPr lang="en-US"/>
        </a:p>
      </dgm:t>
    </dgm:pt>
    <dgm:pt modelId="{F451062D-C7BB-4D3A-9F98-7272770FB2BF}" type="pres">
      <dgm:prSet presAssocID="{E62CCD14-EC18-4058-B713-F01FFBAEA298}" presName="child" presStyleLbl="alignAccFollowNode1" presStyleIdx="9" presStyleCnt="16" custScaleX="173126" custLinFactNeighborX="78814">
        <dgm:presLayoutVars>
          <dgm:chMax val="0"/>
          <dgm:bulletEnabled val="1"/>
        </dgm:presLayoutVars>
      </dgm:prSet>
      <dgm:spPr/>
      <dgm:t>
        <a:bodyPr/>
        <a:lstStyle/>
        <a:p>
          <a:endParaRPr lang="en-US"/>
        </a:p>
      </dgm:t>
    </dgm:pt>
    <dgm:pt modelId="{C8D38220-CC6B-4B75-832C-FD09213685F1}" type="pres">
      <dgm:prSet presAssocID="{DA1EF929-81FE-456D-83F7-E8690B89231B}" presName="sibTrans" presStyleLbl="sibTrans2D1" presStyleIdx="10" presStyleCnt="16" custScaleX="179872" custScaleY="359742"/>
      <dgm:spPr/>
      <dgm:t>
        <a:bodyPr/>
        <a:lstStyle/>
        <a:p>
          <a:endParaRPr lang="en-US"/>
        </a:p>
      </dgm:t>
    </dgm:pt>
    <dgm:pt modelId="{3C418FE0-1699-45BC-BC0A-D74F478F9B6F}" type="pres">
      <dgm:prSet presAssocID="{CE9B0CD8-D637-4CCF-A674-B89FFC5895EF}" presName="child" presStyleLbl="alignAccFollowNode1" presStyleIdx="10" presStyleCnt="16" custScaleX="173126" custLinFactNeighborX="78814">
        <dgm:presLayoutVars>
          <dgm:chMax val="0"/>
          <dgm:bulletEnabled val="1"/>
        </dgm:presLayoutVars>
      </dgm:prSet>
      <dgm:spPr/>
      <dgm:t>
        <a:bodyPr/>
        <a:lstStyle/>
        <a:p>
          <a:endParaRPr lang="en-US"/>
        </a:p>
      </dgm:t>
    </dgm:pt>
    <dgm:pt modelId="{1E48BC77-92F5-4D9F-AAB7-CC6202428CF8}" type="pres">
      <dgm:prSet presAssocID="{255080B2-3807-4340-A9F4-A21888D63823}" presName="sibTrans" presStyleLbl="sibTrans2D1" presStyleIdx="11" presStyleCnt="16" custScaleX="179872" custScaleY="359742"/>
      <dgm:spPr/>
      <dgm:t>
        <a:bodyPr/>
        <a:lstStyle/>
        <a:p>
          <a:endParaRPr lang="en-US"/>
        </a:p>
      </dgm:t>
    </dgm:pt>
    <dgm:pt modelId="{D6B2761D-7A72-4EB3-AA3D-A74811C61C32}" type="pres">
      <dgm:prSet presAssocID="{21EEEF38-7FC4-45DC-A23A-E4B4B62A5F3E}" presName="child" presStyleLbl="alignAccFollowNode1" presStyleIdx="11" presStyleCnt="16" custScaleX="173126" custLinFactNeighborX="78814">
        <dgm:presLayoutVars>
          <dgm:chMax val="0"/>
          <dgm:bulletEnabled val="1"/>
        </dgm:presLayoutVars>
      </dgm:prSet>
      <dgm:spPr/>
      <dgm:t>
        <a:bodyPr/>
        <a:lstStyle/>
        <a:p>
          <a:endParaRPr lang="en-US"/>
        </a:p>
      </dgm:t>
    </dgm:pt>
    <dgm:pt modelId="{8F361899-759C-48E5-B61B-8F20DCDFF704}" type="pres">
      <dgm:prSet presAssocID="{2A5868EC-CE3A-4E40-AE7B-1C28D0FFAD8F}" presName="sibTrans" presStyleLbl="sibTrans2D1" presStyleIdx="12" presStyleCnt="16" custScaleX="179872" custScaleY="359742"/>
      <dgm:spPr/>
      <dgm:t>
        <a:bodyPr/>
        <a:lstStyle/>
        <a:p>
          <a:endParaRPr lang="en-US"/>
        </a:p>
      </dgm:t>
    </dgm:pt>
    <dgm:pt modelId="{AF17DC78-275D-4F5F-92AF-54557A14BE02}" type="pres">
      <dgm:prSet presAssocID="{D28E82A8-D83F-4D30-B4D0-F7FEFCF0ABCE}" presName="child" presStyleLbl="alignAccFollowNode1" presStyleIdx="12" presStyleCnt="16" custScaleX="173126" custLinFactNeighborX="78814">
        <dgm:presLayoutVars>
          <dgm:chMax val="0"/>
          <dgm:bulletEnabled val="1"/>
        </dgm:presLayoutVars>
      </dgm:prSet>
      <dgm:spPr/>
      <dgm:t>
        <a:bodyPr/>
        <a:lstStyle/>
        <a:p>
          <a:endParaRPr lang="en-US"/>
        </a:p>
      </dgm:t>
    </dgm:pt>
    <dgm:pt modelId="{5550F137-8517-4CBD-B840-EAF595D60613}" type="pres">
      <dgm:prSet presAssocID="{3AB1E211-3971-4DFE-B545-2324317D43E0}" presName="sibTrans" presStyleLbl="sibTrans2D1" presStyleIdx="13" presStyleCnt="16" custScaleX="179872" custScaleY="359742"/>
      <dgm:spPr/>
      <dgm:t>
        <a:bodyPr/>
        <a:lstStyle/>
        <a:p>
          <a:endParaRPr lang="en-US"/>
        </a:p>
      </dgm:t>
    </dgm:pt>
    <dgm:pt modelId="{91DC7820-8841-465F-B4F6-071E85D88FAF}" type="pres">
      <dgm:prSet presAssocID="{2F89059B-D373-495F-9DEB-87BC33BF55F2}" presName="child" presStyleLbl="alignAccFollowNode1" presStyleIdx="13" presStyleCnt="16" custScaleX="173126" custLinFactNeighborX="78814">
        <dgm:presLayoutVars>
          <dgm:chMax val="0"/>
          <dgm:bulletEnabled val="1"/>
        </dgm:presLayoutVars>
      </dgm:prSet>
      <dgm:spPr/>
      <dgm:t>
        <a:bodyPr/>
        <a:lstStyle/>
        <a:p>
          <a:endParaRPr lang="en-US"/>
        </a:p>
      </dgm:t>
    </dgm:pt>
    <dgm:pt modelId="{3E1586E0-AA3A-4957-AFC4-AAC6CD9828D0}" type="pres">
      <dgm:prSet presAssocID="{156A4E2E-AED7-49B8-B5A7-32E51F27964D}" presName="sibTrans" presStyleLbl="sibTrans2D1" presStyleIdx="14" presStyleCnt="16" custScaleX="179872" custScaleY="359742"/>
      <dgm:spPr/>
      <dgm:t>
        <a:bodyPr/>
        <a:lstStyle/>
        <a:p>
          <a:endParaRPr lang="en-US"/>
        </a:p>
      </dgm:t>
    </dgm:pt>
    <dgm:pt modelId="{822821FB-10B0-4705-822E-C7B5067452D4}" type="pres">
      <dgm:prSet presAssocID="{E10327CD-C34B-4376-BF35-D390877A9525}" presName="child" presStyleLbl="alignAccFollowNode1" presStyleIdx="14" presStyleCnt="16" custScaleX="173126" custLinFactNeighborX="78814">
        <dgm:presLayoutVars>
          <dgm:chMax val="0"/>
          <dgm:bulletEnabled val="1"/>
        </dgm:presLayoutVars>
      </dgm:prSet>
      <dgm:spPr/>
      <dgm:t>
        <a:bodyPr/>
        <a:lstStyle/>
        <a:p>
          <a:endParaRPr lang="en-US"/>
        </a:p>
      </dgm:t>
    </dgm:pt>
    <dgm:pt modelId="{2113730C-67A0-44F4-A672-55EE1E4AC035}" type="pres">
      <dgm:prSet presAssocID="{4092A977-FE7E-4A87-AEA3-4ECA2DDC907F}" presName="sibTrans" presStyleLbl="sibTrans2D1" presStyleIdx="15" presStyleCnt="16" custScaleX="179872" custScaleY="359742"/>
      <dgm:spPr/>
      <dgm:t>
        <a:bodyPr/>
        <a:lstStyle/>
        <a:p>
          <a:endParaRPr lang="en-US"/>
        </a:p>
      </dgm:t>
    </dgm:pt>
    <dgm:pt modelId="{CCDE1668-3CC3-4FF9-B67F-D9F15BF64FF3}" type="pres">
      <dgm:prSet presAssocID="{F64C676F-86C0-4092-8A1A-4DBBD7F3F758}" presName="child" presStyleLbl="alignAccFollowNode1" presStyleIdx="15" presStyleCnt="16" custScaleX="173126" custLinFactNeighborX="78814">
        <dgm:presLayoutVars>
          <dgm:chMax val="0"/>
          <dgm:bulletEnabled val="1"/>
        </dgm:presLayoutVars>
      </dgm:prSet>
      <dgm:spPr/>
      <dgm:t>
        <a:bodyPr/>
        <a:lstStyle/>
        <a:p>
          <a:endParaRPr lang="en-US"/>
        </a:p>
      </dgm:t>
    </dgm:pt>
  </dgm:ptLst>
  <dgm:cxnLst>
    <dgm:cxn modelId="{8728FB82-29D0-43E6-B9CB-33B507CE03DD}" srcId="{AC28AB9F-9FC5-44E6-A32B-820C2EA89232}" destId="{E62CCD14-EC18-4058-B713-F01FFBAEA298}" srcOrd="1" destOrd="0" parTransId="{6115E156-BFA6-42B7-93D5-D87545F8BA0E}" sibTransId="{DA1EF929-81FE-456D-83F7-E8690B89231B}"/>
    <dgm:cxn modelId="{96534963-52BD-4D25-8AC2-8D15D6FC5FA7}" type="presOf" srcId="{0D68CD9C-BE00-47C5-A221-7A6C266648FC}" destId="{99FE22B4-2150-4D6B-8A9C-1A7E7EF16E81}" srcOrd="0" destOrd="0" presId="urn:microsoft.com/office/officeart/2005/8/layout/lProcess1"/>
    <dgm:cxn modelId="{D222B352-B57F-4833-A1A5-A0BC1257AD42}" srcId="{B86D331F-0099-4746-9A16-85DDC365EBD2}" destId="{3C389238-138B-4799-BFAD-C37668C464F6}" srcOrd="7" destOrd="0" parTransId="{2997AC28-3D25-4168-8F0B-E35CCD1C7370}" sibTransId="{8D53DE51-CEE7-4E27-8FCC-38C4F924204F}"/>
    <dgm:cxn modelId="{245BE0E6-D75A-47A5-840B-292B73B210D7}" type="presOf" srcId="{255080B2-3807-4340-A9F4-A21888D63823}" destId="{1E48BC77-92F5-4D9F-AAB7-CC6202428CF8}" srcOrd="0" destOrd="0" presId="urn:microsoft.com/office/officeart/2005/8/layout/lProcess1"/>
    <dgm:cxn modelId="{14D86EC5-1B1E-4F6E-BE56-A9F899D19998}" srcId="{B86D331F-0099-4746-9A16-85DDC365EBD2}" destId="{F5F1CF33-3159-4308-B164-2D101D9086F4}" srcOrd="4" destOrd="0" parTransId="{7685BED0-2B7C-4CF9-85A0-4D1A6D87399B}" sibTransId="{0CF28AA9-C9E5-43B5-9EE8-2ECD46949DE8}"/>
    <dgm:cxn modelId="{F303C1E0-07AC-451F-931F-55E368E60C3E}" srcId="{AC28AB9F-9FC5-44E6-A32B-820C2EA89232}" destId="{2F89059B-D373-495F-9DEB-87BC33BF55F2}" srcOrd="5" destOrd="0" parTransId="{220A449B-116D-4073-B458-ACAE39C3F587}" sibTransId="{156A4E2E-AED7-49B8-B5A7-32E51F27964D}"/>
    <dgm:cxn modelId="{2150F95E-B342-45BA-B6D3-4E2BDBD3AF40}" srcId="{B86D331F-0099-4746-9A16-85DDC365EBD2}" destId="{1A9AB2CD-9CFD-44EE-9A30-D7ECC1D0F167}" srcOrd="5" destOrd="0" parTransId="{58B50055-E848-4794-A6F6-B6A2A69A9A19}" sibTransId="{E64F5A53-551E-4DF9-9FF9-D9E756E37078}"/>
    <dgm:cxn modelId="{42452B86-BF2C-4AC5-A6C3-DB3476878FFC}" type="presOf" srcId="{E2A2C85C-BD10-4EF4-BC43-0DAB6F3590A8}" destId="{0743C6C9-F83E-4DEC-B63A-1A43D0A1CD50}" srcOrd="0" destOrd="0" presId="urn:microsoft.com/office/officeart/2005/8/layout/lProcess1"/>
    <dgm:cxn modelId="{5EFA3946-AAE1-4EEF-9C7A-19F44353C81C}" type="presOf" srcId="{4092A977-FE7E-4A87-AEA3-4ECA2DDC907F}" destId="{2113730C-67A0-44F4-A672-55EE1E4AC035}" srcOrd="0" destOrd="0" presId="urn:microsoft.com/office/officeart/2005/8/layout/lProcess1"/>
    <dgm:cxn modelId="{C65AA0EB-1555-4B15-B214-E9B019C5C093}" type="presOf" srcId="{B86D331F-0099-4746-9A16-85DDC365EBD2}" destId="{25938DF6-1434-4B66-82B1-3893006AF8A5}" srcOrd="0" destOrd="0" presId="urn:microsoft.com/office/officeart/2005/8/layout/lProcess1"/>
    <dgm:cxn modelId="{17B39361-9619-4D1F-BFF2-235021E17534}" type="presOf" srcId="{FF0D0622-E1A4-45AD-86FD-1FF23DF92AA9}" destId="{1ADA2F96-5C61-4911-800E-1E3019E3B9CD}" srcOrd="0" destOrd="0" presId="urn:microsoft.com/office/officeart/2005/8/layout/lProcess1"/>
    <dgm:cxn modelId="{D42B92E7-2C2A-4AA8-9471-B4D5A15BCD1D}" type="presOf" srcId="{1A9AB2CD-9CFD-44EE-9A30-D7ECC1D0F167}" destId="{622448BD-20F2-459C-B3C4-6D64F3320950}" srcOrd="0" destOrd="0" presId="urn:microsoft.com/office/officeart/2005/8/layout/lProcess1"/>
    <dgm:cxn modelId="{8564D8B6-94CB-4675-84A2-1EDCFE714D1A}" type="presOf" srcId="{F64C676F-86C0-4092-8A1A-4DBBD7F3F758}" destId="{CCDE1668-3CC3-4FF9-B67F-D9F15BF64FF3}" srcOrd="0" destOrd="0" presId="urn:microsoft.com/office/officeart/2005/8/layout/lProcess1"/>
    <dgm:cxn modelId="{C676098F-B9B4-4099-8138-B8B7EFA40F45}" type="presOf" srcId="{304014D8-94F1-49F1-95DB-717D2FF9F315}" destId="{420871AD-6E30-4263-8B23-1D0153F754BF}" srcOrd="0" destOrd="0" presId="urn:microsoft.com/office/officeart/2005/8/layout/lProcess1"/>
    <dgm:cxn modelId="{4A5EF02F-6344-4ACA-8DF5-F2F114E87C9F}" srcId="{B86D331F-0099-4746-9A16-85DDC365EBD2}" destId="{1DB6DDA5-4815-4B07-B79C-8B8041629A40}" srcOrd="3" destOrd="0" parTransId="{F2D66175-418C-42E5-B57E-932678F9B49F}" sibTransId="{3890AA1E-80A8-4CEA-9470-0CBDECA5E960}"/>
    <dgm:cxn modelId="{7C06906E-9405-461A-95FB-5F07F07B5485}" type="presOf" srcId="{2A5868EC-CE3A-4E40-AE7B-1C28D0FFAD8F}" destId="{8F361899-759C-48E5-B61B-8F20DCDFF704}" srcOrd="0" destOrd="0" presId="urn:microsoft.com/office/officeart/2005/8/layout/lProcess1"/>
    <dgm:cxn modelId="{48488490-B175-44F5-B691-FCA02378425C}" type="presOf" srcId="{AC28AB9F-9FC5-44E6-A32B-820C2EA89232}" destId="{E0934B03-EBFD-4974-A68E-7D1CBEEA3204}" srcOrd="0" destOrd="0" presId="urn:microsoft.com/office/officeart/2005/8/layout/lProcess1"/>
    <dgm:cxn modelId="{5DF42FFF-4856-472B-A589-289A795DC979}" type="presOf" srcId="{DA1EF929-81FE-456D-83F7-E8690B89231B}" destId="{C8D38220-CC6B-4B75-832C-FD09213685F1}" srcOrd="0" destOrd="0" presId="urn:microsoft.com/office/officeart/2005/8/layout/lProcess1"/>
    <dgm:cxn modelId="{027E0699-8841-4526-89AC-B73DDE8B494D}" srcId="{AC28AB9F-9FC5-44E6-A32B-820C2EA89232}" destId="{D28E82A8-D83F-4D30-B4D0-F7FEFCF0ABCE}" srcOrd="4" destOrd="0" parTransId="{A0853F1E-B542-4C7F-A247-D460CA6CB160}" sibTransId="{3AB1E211-3971-4DFE-B545-2324317D43E0}"/>
    <dgm:cxn modelId="{E5A00FFD-B425-447A-9A38-6003C9603D2E}" type="presOf" srcId="{E7B79B29-C2F2-446D-8CA9-A4B5AD395712}" destId="{E9376680-275F-4612-80DB-FD4D055EF216}" srcOrd="0" destOrd="0" presId="urn:microsoft.com/office/officeart/2005/8/layout/lProcess1"/>
    <dgm:cxn modelId="{CF3EC6D2-8FEA-4346-B013-FD966DF74959}" srcId="{B86D331F-0099-4746-9A16-85DDC365EBD2}" destId="{6EE6C8D6-1580-4F64-830C-0229CBD90383}" srcOrd="1" destOrd="0" parTransId="{5FB3B802-61FF-4381-B378-040C295BAE13}" sibTransId="{304014D8-94F1-49F1-95DB-717D2FF9F315}"/>
    <dgm:cxn modelId="{BA9CEE90-B683-474E-BC21-074FC624968D}" srcId="{86DEC295-2E38-4951-890A-B6950D7809C8}" destId="{B86D331F-0099-4746-9A16-85DDC365EBD2}" srcOrd="0" destOrd="0" parTransId="{D618F4AD-D1CB-431E-AF09-57BFC52BB2E9}" sibTransId="{B9CFB9FD-0FCD-4E4E-81DA-6C6DCBE38834}"/>
    <dgm:cxn modelId="{1CE446BA-3AB7-41C8-90EF-B283D6B6D1CA}" type="presOf" srcId="{F5F1CF33-3159-4308-B164-2D101D9086F4}" destId="{6EFDD8A0-D87D-4869-A5BD-BF3D157D367F}" srcOrd="0" destOrd="0" presId="urn:microsoft.com/office/officeart/2005/8/layout/lProcess1"/>
    <dgm:cxn modelId="{219DD6FC-54EB-4821-9A94-F906420D8F8A}" type="presOf" srcId="{71616928-6A04-423B-95E6-CFDC73A4B50B}" destId="{E13DA1AE-EAF1-417A-B982-36316507D4CB}" srcOrd="0" destOrd="0" presId="urn:microsoft.com/office/officeart/2005/8/layout/lProcess1"/>
    <dgm:cxn modelId="{EC7087FB-C9DB-40F8-9FA8-BE92F0F4655F}" type="presOf" srcId="{2F89059B-D373-495F-9DEB-87BC33BF55F2}" destId="{91DC7820-8841-465F-B4F6-071E85D88FAF}" srcOrd="0" destOrd="0" presId="urn:microsoft.com/office/officeart/2005/8/layout/lProcess1"/>
    <dgm:cxn modelId="{C687646F-1AFC-4970-9DBA-BC978483E3B2}" srcId="{B86D331F-0099-4746-9A16-85DDC365EBD2}" destId="{0D68CD9C-BE00-47C5-A221-7A6C266648FC}" srcOrd="0" destOrd="0" parTransId="{FF0D0622-E1A4-45AD-86FD-1FF23DF92AA9}" sibTransId="{BF794E7B-5A0C-4045-AAD7-BD6E6C52C79B}"/>
    <dgm:cxn modelId="{8E12A743-F300-483D-8055-50B8F4683BC7}" type="presOf" srcId="{7CADA796-12B0-4CF7-94DC-2B528933F6E1}" destId="{B121AF24-D663-409C-83C3-1EC8E1DF01A4}" srcOrd="0" destOrd="0" presId="urn:microsoft.com/office/officeart/2005/8/layout/lProcess1"/>
    <dgm:cxn modelId="{1A9D28E7-6DAD-42BE-8669-D19331078CCE}" type="presOf" srcId="{E62CCD14-EC18-4058-B713-F01FFBAEA298}" destId="{F451062D-C7BB-4D3A-9F98-7272770FB2BF}" srcOrd="0" destOrd="0" presId="urn:microsoft.com/office/officeart/2005/8/layout/lProcess1"/>
    <dgm:cxn modelId="{BA3D0F8C-69FD-4B8A-A9DC-28D420F436D6}" srcId="{AC28AB9F-9FC5-44E6-A32B-820C2EA89232}" destId="{E10327CD-C34B-4376-BF35-D390877A9525}" srcOrd="6" destOrd="0" parTransId="{FD213392-FE9D-486D-A2BF-9E7BE83E0C11}" sibTransId="{4092A977-FE7E-4A87-AEA3-4ECA2DDC907F}"/>
    <dgm:cxn modelId="{26D359C4-8655-4B3C-9DF6-1B033AE33DF4}" type="presOf" srcId="{E10327CD-C34B-4376-BF35-D390877A9525}" destId="{822821FB-10B0-4705-822E-C7B5067452D4}" srcOrd="0" destOrd="0" presId="urn:microsoft.com/office/officeart/2005/8/layout/lProcess1"/>
    <dgm:cxn modelId="{F3D0AC9C-98F7-4110-B47E-21AC4B6AA8B0}" type="presOf" srcId="{86DEC295-2E38-4951-890A-B6950D7809C8}" destId="{29837450-4762-4F53-B8A3-849D57A42A13}" srcOrd="0" destOrd="0" presId="urn:microsoft.com/office/officeart/2005/8/layout/lProcess1"/>
    <dgm:cxn modelId="{7F96B9C1-37D0-47B7-8C50-74BC334EABCE}" type="presOf" srcId="{972FD142-21BD-436B-8061-CE802E41D153}" destId="{513A33F3-A9A8-406E-ABFF-2B8958630B32}" srcOrd="0" destOrd="0" presId="urn:microsoft.com/office/officeart/2005/8/layout/lProcess1"/>
    <dgm:cxn modelId="{397A172F-3771-48DF-9279-C89E2C9C482F}" type="presOf" srcId="{3890AA1E-80A8-4CEA-9470-0CBDECA5E960}" destId="{37060C0B-0300-43F4-A29A-47A8056A0E4D}" srcOrd="0" destOrd="0" presId="urn:microsoft.com/office/officeart/2005/8/layout/lProcess1"/>
    <dgm:cxn modelId="{955CD699-AFC7-45BA-B7CD-625AB4C91022}" srcId="{B86D331F-0099-4746-9A16-85DDC365EBD2}" destId="{240C4737-3D71-4CB8-B3AE-16EF7ED7DF3B}" srcOrd="2" destOrd="0" parTransId="{87EAFF16-2C30-4293-A2AE-5CC6CE622335}" sibTransId="{71616928-6A04-423B-95E6-CFDC73A4B50B}"/>
    <dgm:cxn modelId="{F9DD6ACC-4671-4C5B-9C6E-8D5D77D89604}" srcId="{AC28AB9F-9FC5-44E6-A32B-820C2EA89232}" destId="{CE9B0CD8-D637-4CCF-A674-B89FFC5895EF}" srcOrd="2" destOrd="0" parTransId="{1C3F23CF-4724-461E-9911-E569C6C69F77}" sibTransId="{255080B2-3807-4340-A9F4-A21888D63823}"/>
    <dgm:cxn modelId="{3D94A80E-F424-4749-8F9A-D721265B3761}" type="presOf" srcId="{3AB1E211-3971-4DFE-B545-2324317D43E0}" destId="{5550F137-8517-4CBD-B840-EAF595D60613}" srcOrd="0" destOrd="0" presId="urn:microsoft.com/office/officeart/2005/8/layout/lProcess1"/>
    <dgm:cxn modelId="{3DC20DD7-3915-4E3E-9057-F4ED2D7CB98A}" type="presOf" srcId="{6EE6C8D6-1580-4F64-830C-0229CBD90383}" destId="{8F6A1419-F07B-4B09-AC74-A48FBFD3CD1C}" srcOrd="0" destOrd="0" presId="urn:microsoft.com/office/officeart/2005/8/layout/lProcess1"/>
    <dgm:cxn modelId="{BDDC6BCC-2211-4B4D-941C-85A73E32E2DD}" type="presOf" srcId="{0CF28AA9-C9E5-43B5-9EE8-2ECD46949DE8}" destId="{1A8FA425-C0FB-40B5-B6DA-B6371500FA8B}" srcOrd="0" destOrd="0" presId="urn:microsoft.com/office/officeart/2005/8/layout/lProcess1"/>
    <dgm:cxn modelId="{38F1F5BD-06CA-49E0-8419-10F1F95E3A09}" srcId="{86DEC295-2E38-4951-890A-B6950D7809C8}" destId="{AC28AB9F-9FC5-44E6-A32B-820C2EA89232}" srcOrd="1" destOrd="0" parTransId="{3FF11F4C-47FC-4CE8-9F32-B2DAD2381726}" sibTransId="{48DFA4C0-B66E-4E04-B3E2-2AF8BABFD26D}"/>
    <dgm:cxn modelId="{2306BAC4-4CAC-4728-8209-06F61A968F03}" type="presOf" srcId="{3C389238-138B-4799-BFAD-C37668C464F6}" destId="{20234EAB-D166-4886-B2D4-249E6A745B43}" srcOrd="0" destOrd="0" presId="urn:microsoft.com/office/officeart/2005/8/layout/lProcess1"/>
    <dgm:cxn modelId="{61476E7A-7F71-4581-A25F-52E64A5A544A}" type="presOf" srcId="{156A4E2E-AED7-49B8-B5A7-32E51F27964D}" destId="{3E1586E0-AA3A-4957-AFC4-AAC6CD9828D0}" srcOrd="0" destOrd="0" presId="urn:microsoft.com/office/officeart/2005/8/layout/lProcess1"/>
    <dgm:cxn modelId="{4ED42198-7747-4BE5-9DDF-84135E3A6FE5}" srcId="{AC28AB9F-9FC5-44E6-A32B-820C2EA89232}" destId="{F64C676F-86C0-4092-8A1A-4DBBD7F3F758}" srcOrd="7" destOrd="0" parTransId="{72A7A536-8FA6-473C-B57E-45720D722B19}" sibTransId="{01F7B015-F977-4CDF-85AC-9C99BFA793EE}"/>
    <dgm:cxn modelId="{57E84A53-292A-474F-9A1D-4A7C9537041B}" type="presOf" srcId="{1DB6DDA5-4815-4B07-B79C-8B8041629A40}" destId="{5D8BB602-7F3F-4AAC-A97A-8CA2CA69585A}" srcOrd="0" destOrd="0" presId="urn:microsoft.com/office/officeart/2005/8/layout/lProcess1"/>
    <dgm:cxn modelId="{A05EC787-5AE5-4C66-BD81-8F749C69A3EE}" srcId="{AC28AB9F-9FC5-44E6-A32B-820C2EA89232}" destId="{E2A2C85C-BD10-4EF4-BC43-0DAB6F3590A8}" srcOrd="0" destOrd="0" parTransId="{7CADA796-12B0-4CF7-94DC-2B528933F6E1}" sibTransId="{972FD142-21BD-436B-8061-CE802E41D153}"/>
    <dgm:cxn modelId="{28413375-A6C7-4171-BFAC-E0BAD38AA352}" srcId="{AC28AB9F-9FC5-44E6-A32B-820C2EA89232}" destId="{21EEEF38-7FC4-45DC-A23A-E4B4B62A5F3E}" srcOrd="3" destOrd="0" parTransId="{80FE6AE3-6CAA-4902-B13F-715D365B6F0D}" sibTransId="{2A5868EC-CE3A-4E40-AE7B-1C28D0FFAD8F}"/>
    <dgm:cxn modelId="{BA5C8F47-F0AB-4F48-8177-0706AC2C9040}" type="presOf" srcId="{240C4737-3D71-4CB8-B3AE-16EF7ED7DF3B}" destId="{B443F6C0-7A8E-4BC6-A268-1133CAE4D153}" srcOrd="0" destOrd="0" presId="urn:microsoft.com/office/officeart/2005/8/layout/lProcess1"/>
    <dgm:cxn modelId="{2317CC48-8AD8-4A33-8B0A-4F780F36FB0A}" type="presOf" srcId="{E254F1F2-1B42-47EB-BFAA-58D2F5931704}" destId="{1B877512-EA7D-4AF7-A96F-E7E845F8CBBE}" srcOrd="0" destOrd="0" presId="urn:microsoft.com/office/officeart/2005/8/layout/lProcess1"/>
    <dgm:cxn modelId="{1C56820F-6290-42E4-818D-440D38B62439}" type="presOf" srcId="{D28E82A8-D83F-4D30-B4D0-F7FEFCF0ABCE}" destId="{AF17DC78-275D-4F5F-92AF-54557A14BE02}" srcOrd="0" destOrd="0" presId="urn:microsoft.com/office/officeart/2005/8/layout/lProcess1"/>
    <dgm:cxn modelId="{28E7A0EB-01BB-43BE-9305-15C697C9066A}" type="presOf" srcId="{E64F5A53-551E-4DF9-9FF9-D9E756E37078}" destId="{24E4150F-2016-474E-BFA1-8F2A36261615}" srcOrd="0" destOrd="0" presId="urn:microsoft.com/office/officeart/2005/8/layout/lProcess1"/>
    <dgm:cxn modelId="{0D8BDAC8-BDC1-4ADE-AFDB-BAC3414B2954}" type="presOf" srcId="{CE9B0CD8-D637-4CCF-A674-B89FFC5895EF}" destId="{3C418FE0-1699-45BC-BC0A-D74F478F9B6F}" srcOrd="0" destOrd="0" presId="urn:microsoft.com/office/officeart/2005/8/layout/lProcess1"/>
    <dgm:cxn modelId="{9B2A00E6-8504-42C8-AE09-4F5D55E845B1}" type="presOf" srcId="{21EEEF38-7FC4-45DC-A23A-E4B4B62A5F3E}" destId="{D6B2761D-7A72-4EB3-AA3D-A74811C61C32}" srcOrd="0" destOrd="0" presId="urn:microsoft.com/office/officeart/2005/8/layout/lProcess1"/>
    <dgm:cxn modelId="{DFA20748-F111-45BD-A1CC-C035CD7F5CF4}" srcId="{B86D331F-0099-4746-9A16-85DDC365EBD2}" destId="{E7B79B29-C2F2-446D-8CA9-A4B5AD395712}" srcOrd="6" destOrd="0" parTransId="{FC09B683-BB9A-4FC5-AFD0-A63B00A21DF4}" sibTransId="{E254F1F2-1B42-47EB-BFAA-58D2F5931704}"/>
    <dgm:cxn modelId="{98CE949C-2BD8-4AC4-B6C8-446F82581C88}" type="presOf" srcId="{BF794E7B-5A0C-4045-AAD7-BD6E6C52C79B}" destId="{097E0E76-9046-45CA-B9F0-814EF76BC2D4}" srcOrd="0" destOrd="0" presId="urn:microsoft.com/office/officeart/2005/8/layout/lProcess1"/>
    <dgm:cxn modelId="{E3A5B472-51E8-4E8B-AB49-792FCBB65C57}" type="presParOf" srcId="{29837450-4762-4F53-B8A3-849D57A42A13}" destId="{3234781E-E176-47BB-894E-586257041559}" srcOrd="0" destOrd="0" presId="urn:microsoft.com/office/officeart/2005/8/layout/lProcess1"/>
    <dgm:cxn modelId="{6CC346CC-A082-40D1-A003-57FD7C512467}" type="presParOf" srcId="{3234781E-E176-47BB-894E-586257041559}" destId="{25938DF6-1434-4B66-82B1-3893006AF8A5}" srcOrd="0" destOrd="0" presId="urn:microsoft.com/office/officeart/2005/8/layout/lProcess1"/>
    <dgm:cxn modelId="{1E75AFC8-0C37-4177-B2E1-EC4246A575A2}" type="presParOf" srcId="{3234781E-E176-47BB-894E-586257041559}" destId="{1ADA2F96-5C61-4911-800E-1E3019E3B9CD}" srcOrd="1" destOrd="0" presId="urn:microsoft.com/office/officeart/2005/8/layout/lProcess1"/>
    <dgm:cxn modelId="{50029059-6264-471C-9D9F-DC2EF2DAC3F3}" type="presParOf" srcId="{3234781E-E176-47BB-894E-586257041559}" destId="{99FE22B4-2150-4D6B-8A9C-1A7E7EF16E81}" srcOrd="2" destOrd="0" presId="urn:microsoft.com/office/officeart/2005/8/layout/lProcess1"/>
    <dgm:cxn modelId="{567196DD-439E-466B-9EE7-5A7B14F9F46A}" type="presParOf" srcId="{3234781E-E176-47BB-894E-586257041559}" destId="{097E0E76-9046-45CA-B9F0-814EF76BC2D4}" srcOrd="3" destOrd="0" presId="urn:microsoft.com/office/officeart/2005/8/layout/lProcess1"/>
    <dgm:cxn modelId="{20929293-F2B9-4ED9-859B-05EE038511D3}" type="presParOf" srcId="{3234781E-E176-47BB-894E-586257041559}" destId="{8F6A1419-F07B-4B09-AC74-A48FBFD3CD1C}" srcOrd="4" destOrd="0" presId="urn:microsoft.com/office/officeart/2005/8/layout/lProcess1"/>
    <dgm:cxn modelId="{FFA1433F-5A3A-497D-8131-B0A0F8920238}" type="presParOf" srcId="{3234781E-E176-47BB-894E-586257041559}" destId="{420871AD-6E30-4263-8B23-1D0153F754BF}" srcOrd="5" destOrd="0" presId="urn:microsoft.com/office/officeart/2005/8/layout/lProcess1"/>
    <dgm:cxn modelId="{7DAA83CE-12D6-433F-BF42-B1BF24B589AB}" type="presParOf" srcId="{3234781E-E176-47BB-894E-586257041559}" destId="{B443F6C0-7A8E-4BC6-A268-1133CAE4D153}" srcOrd="6" destOrd="0" presId="urn:microsoft.com/office/officeart/2005/8/layout/lProcess1"/>
    <dgm:cxn modelId="{67BD27F6-DDE3-4EB2-8339-AB0E21EC89D1}" type="presParOf" srcId="{3234781E-E176-47BB-894E-586257041559}" destId="{E13DA1AE-EAF1-417A-B982-36316507D4CB}" srcOrd="7" destOrd="0" presId="urn:microsoft.com/office/officeart/2005/8/layout/lProcess1"/>
    <dgm:cxn modelId="{6F707716-BC48-4AD8-9A63-53DBDDAF2CE8}" type="presParOf" srcId="{3234781E-E176-47BB-894E-586257041559}" destId="{5D8BB602-7F3F-4AAC-A97A-8CA2CA69585A}" srcOrd="8" destOrd="0" presId="urn:microsoft.com/office/officeart/2005/8/layout/lProcess1"/>
    <dgm:cxn modelId="{9632C9D5-6012-438B-AC21-5C7F5868FBDD}" type="presParOf" srcId="{3234781E-E176-47BB-894E-586257041559}" destId="{37060C0B-0300-43F4-A29A-47A8056A0E4D}" srcOrd="9" destOrd="0" presId="urn:microsoft.com/office/officeart/2005/8/layout/lProcess1"/>
    <dgm:cxn modelId="{F9712A13-7FED-4B73-9D75-86CBA738FF1F}" type="presParOf" srcId="{3234781E-E176-47BB-894E-586257041559}" destId="{6EFDD8A0-D87D-4869-A5BD-BF3D157D367F}" srcOrd="10" destOrd="0" presId="urn:microsoft.com/office/officeart/2005/8/layout/lProcess1"/>
    <dgm:cxn modelId="{DBA8A603-988A-44EC-8205-6DF414A8B1AB}" type="presParOf" srcId="{3234781E-E176-47BB-894E-586257041559}" destId="{1A8FA425-C0FB-40B5-B6DA-B6371500FA8B}" srcOrd="11" destOrd="0" presId="urn:microsoft.com/office/officeart/2005/8/layout/lProcess1"/>
    <dgm:cxn modelId="{E64DF84A-3F0C-4E40-BD79-61EEDE1A0B82}" type="presParOf" srcId="{3234781E-E176-47BB-894E-586257041559}" destId="{622448BD-20F2-459C-B3C4-6D64F3320950}" srcOrd="12" destOrd="0" presId="urn:microsoft.com/office/officeart/2005/8/layout/lProcess1"/>
    <dgm:cxn modelId="{38662EFA-8A19-4BA2-8111-D94FB96EE0A5}" type="presParOf" srcId="{3234781E-E176-47BB-894E-586257041559}" destId="{24E4150F-2016-474E-BFA1-8F2A36261615}" srcOrd="13" destOrd="0" presId="urn:microsoft.com/office/officeart/2005/8/layout/lProcess1"/>
    <dgm:cxn modelId="{3B6DF2FA-7862-46CC-A660-BA239BDE29B8}" type="presParOf" srcId="{3234781E-E176-47BB-894E-586257041559}" destId="{E9376680-275F-4612-80DB-FD4D055EF216}" srcOrd="14" destOrd="0" presId="urn:microsoft.com/office/officeart/2005/8/layout/lProcess1"/>
    <dgm:cxn modelId="{5E1B5316-1FF2-4B43-B7A4-553880BAD74C}" type="presParOf" srcId="{3234781E-E176-47BB-894E-586257041559}" destId="{1B877512-EA7D-4AF7-A96F-E7E845F8CBBE}" srcOrd="15" destOrd="0" presId="urn:microsoft.com/office/officeart/2005/8/layout/lProcess1"/>
    <dgm:cxn modelId="{38644EB6-6F02-4FE8-99A1-A4FCA49B8832}" type="presParOf" srcId="{3234781E-E176-47BB-894E-586257041559}" destId="{20234EAB-D166-4886-B2D4-249E6A745B43}" srcOrd="16" destOrd="0" presId="urn:microsoft.com/office/officeart/2005/8/layout/lProcess1"/>
    <dgm:cxn modelId="{CE73735C-59AE-4033-B818-C2D63716A88D}" type="presParOf" srcId="{29837450-4762-4F53-B8A3-849D57A42A13}" destId="{C2D1E660-2F66-4183-9956-DAACBFA5764D}" srcOrd="1" destOrd="0" presId="urn:microsoft.com/office/officeart/2005/8/layout/lProcess1"/>
    <dgm:cxn modelId="{81EEA28E-ADA3-450E-9D0A-ACBD0C66E737}" type="presParOf" srcId="{29837450-4762-4F53-B8A3-849D57A42A13}" destId="{6A998AE1-D574-4CD7-A8FC-EB46703AA1AE}" srcOrd="2" destOrd="0" presId="urn:microsoft.com/office/officeart/2005/8/layout/lProcess1"/>
    <dgm:cxn modelId="{E4742041-FDA9-4BBB-AE42-2DBD54A74280}" type="presParOf" srcId="{6A998AE1-D574-4CD7-A8FC-EB46703AA1AE}" destId="{E0934B03-EBFD-4974-A68E-7D1CBEEA3204}" srcOrd="0" destOrd="0" presId="urn:microsoft.com/office/officeart/2005/8/layout/lProcess1"/>
    <dgm:cxn modelId="{18256E64-99A8-4B8B-96FF-A9B3195318EC}" type="presParOf" srcId="{6A998AE1-D574-4CD7-A8FC-EB46703AA1AE}" destId="{B121AF24-D663-409C-83C3-1EC8E1DF01A4}" srcOrd="1" destOrd="0" presId="urn:microsoft.com/office/officeart/2005/8/layout/lProcess1"/>
    <dgm:cxn modelId="{CC8E4B05-3AE3-4BD4-8D7E-88E60CD5400F}" type="presParOf" srcId="{6A998AE1-D574-4CD7-A8FC-EB46703AA1AE}" destId="{0743C6C9-F83E-4DEC-B63A-1A43D0A1CD50}" srcOrd="2" destOrd="0" presId="urn:microsoft.com/office/officeart/2005/8/layout/lProcess1"/>
    <dgm:cxn modelId="{2FBC7A94-9881-44A0-AF05-176285DD22B2}" type="presParOf" srcId="{6A998AE1-D574-4CD7-A8FC-EB46703AA1AE}" destId="{513A33F3-A9A8-406E-ABFF-2B8958630B32}" srcOrd="3" destOrd="0" presId="urn:microsoft.com/office/officeart/2005/8/layout/lProcess1"/>
    <dgm:cxn modelId="{62778055-0E5E-47C6-B32E-7119DD84E2CA}" type="presParOf" srcId="{6A998AE1-D574-4CD7-A8FC-EB46703AA1AE}" destId="{F451062D-C7BB-4D3A-9F98-7272770FB2BF}" srcOrd="4" destOrd="0" presId="urn:microsoft.com/office/officeart/2005/8/layout/lProcess1"/>
    <dgm:cxn modelId="{F353B12F-F82E-4257-BE23-65D04A810951}" type="presParOf" srcId="{6A998AE1-D574-4CD7-A8FC-EB46703AA1AE}" destId="{C8D38220-CC6B-4B75-832C-FD09213685F1}" srcOrd="5" destOrd="0" presId="urn:microsoft.com/office/officeart/2005/8/layout/lProcess1"/>
    <dgm:cxn modelId="{89C6F019-55AD-43DE-A52B-5E18B164DD92}" type="presParOf" srcId="{6A998AE1-D574-4CD7-A8FC-EB46703AA1AE}" destId="{3C418FE0-1699-45BC-BC0A-D74F478F9B6F}" srcOrd="6" destOrd="0" presId="urn:microsoft.com/office/officeart/2005/8/layout/lProcess1"/>
    <dgm:cxn modelId="{B0BF0CCD-364A-4626-9A75-50058395FB4D}" type="presParOf" srcId="{6A998AE1-D574-4CD7-A8FC-EB46703AA1AE}" destId="{1E48BC77-92F5-4D9F-AAB7-CC6202428CF8}" srcOrd="7" destOrd="0" presId="urn:microsoft.com/office/officeart/2005/8/layout/lProcess1"/>
    <dgm:cxn modelId="{9B8C8518-7DCD-410D-946A-EDDF855AEAC4}" type="presParOf" srcId="{6A998AE1-D574-4CD7-A8FC-EB46703AA1AE}" destId="{D6B2761D-7A72-4EB3-AA3D-A74811C61C32}" srcOrd="8" destOrd="0" presId="urn:microsoft.com/office/officeart/2005/8/layout/lProcess1"/>
    <dgm:cxn modelId="{A853FD7D-CAA5-4F13-8923-A923E9120590}" type="presParOf" srcId="{6A998AE1-D574-4CD7-A8FC-EB46703AA1AE}" destId="{8F361899-759C-48E5-B61B-8F20DCDFF704}" srcOrd="9" destOrd="0" presId="urn:microsoft.com/office/officeart/2005/8/layout/lProcess1"/>
    <dgm:cxn modelId="{FC44C817-BCA8-4A6C-B86F-3E336FD9129C}" type="presParOf" srcId="{6A998AE1-D574-4CD7-A8FC-EB46703AA1AE}" destId="{AF17DC78-275D-4F5F-92AF-54557A14BE02}" srcOrd="10" destOrd="0" presId="urn:microsoft.com/office/officeart/2005/8/layout/lProcess1"/>
    <dgm:cxn modelId="{FEC2CCD9-F510-472E-9B23-84A7653DF00D}" type="presParOf" srcId="{6A998AE1-D574-4CD7-A8FC-EB46703AA1AE}" destId="{5550F137-8517-4CBD-B840-EAF595D60613}" srcOrd="11" destOrd="0" presId="urn:microsoft.com/office/officeart/2005/8/layout/lProcess1"/>
    <dgm:cxn modelId="{33ECFF90-C7C0-48AF-9423-44CE14D43BCC}" type="presParOf" srcId="{6A998AE1-D574-4CD7-A8FC-EB46703AA1AE}" destId="{91DC7820-8841-465F-B4F6-071E85D88FAF}" srcOrd="12" destOrd="0" presId="urn:microsoft.com/office/officeart/2005/8/layout/lProcess1"/>
    <dgm:cxn modelId="{9B65A167-C898-4F60-B87D-4C35AF1409ED}" type="presParOf" srcId="{6A998AE1-D574-4CD7-A8FC-EB46703AA1AE}" destId="{3E1586E0-AA3A-4957-AFC4-AAC6CD9828D0}" srcOrd="13" destOrd="0" presId="urn:microsoft.com/office/officeart/2005/8/layout/lProcess1"/>
    <dgm:cxn modelId="{9FFA4D1A-0E07-4013-9829-CAA8FDD6F045}" type="presParOf" srcId="{6A998AE1-D574-4CD7-A8FC-EB46703AA1AE}" destId="{822821FB-10B0-4705-822E-C7B5067452D4}" srcOrd="14" destOrd="0" presId="urn:microsoft.com/office/officeart/2005/8/layout/lProcess1"/>
    <dgm:cxn modelId="{9C7BAAF5-7CA2-4A30-8157-CC96DBEFC2C9}" type="presParOf" srcId="{6A998AE1-D574-4CD7-A8FC-EB46703AA1AE}" destId="{2113730C-67A0-44F4-A672-55EE1E4AC035}" srcOrd="15" destOrd="0" presId="urn:microsoft.com/office/officeart/2005/8/layout/lProcess1"/>
    <dgm:cxn modelId="{D7ED164A-FDDC-4FEB-ADDA-14D0325108D2}" type="presParOf" srcId="{6A998AE1-D574-4CD7-A8FC-EB46703AA1AE}" destId="{CCDE1668-3CC3-4FF9-B67F-D9F15BF64FF3}" srcOrd="1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38DF6-1434-4B66-82B1-3893006AF8A5}">
      <dsp:nvSpPr>
        <dsp:cNvPr id="0" name=""/>
        <dsp:cNvSpPr/>
      </dsp:nvSpPr>
      <dsp:spPr>
        <a:xfrm>
          <a:off x="3895380" y="1172"/>
          <a:ext cx="4023363" cy="58098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Variable selection &amp; model validation:</a:t>
          </a:r>
        </a:p>
      </dsp:txBody>
      <dsp:txXfrm>
        <a:off x="3912397" y="18189"/>
        <a:ext cx="3989329" cy="546953"/>
      </dsp:txXfrm>
    </dsp:sp>
    <dsp:sp modelId="{1ADA2F96-5C61-4911-800E-1E3019E3B9CD}">
      <dsp:nvSpPr>
        <dsp:cNvPr id="0" name=""/>
        <dsp:cNvSpPr/>
      </dsp:nvSpPr>
      <dsp:spPr>
        <a:xfrm rot="5400000">
          <a:off x="5815622" y="500952"/>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FE22B4-2150-4D6B-8A9C-1A7E7EF16E81}">
      <dsp:nvSpPr>
        <dsp:cNvPr id="0" name=""/>
        <dsp:cNvSpPr/>
      </dsp:nvSpPr>
      <dsp:spPr>
        <a:xfrm>
          <a:off x="3895380" y="785505"/>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Pairwise scatterplot</a:t>
          </a:r>
        </a:p>
      </dsp:txBody>
      <dsp:txXfrm>
        <a:off x="3912397" y="802522"/>
        <a:ext cx="3989329" cy="546953"/>
      </dsp:txXfrm>
    </dsp:sp>
    <dsp:sp modelId="{097E0E76-9046-45CA-B9F0-814EF76BC2D4}">
      <dsp:nvSpPr>
        <dsp:cNvPr id="0" name=""/>
        <dsp:cNvSpPr/>
      </dsp:nvSpPr>
      <dsp:spPr>
        <a:xfrm rot="5400000">
          <a:off x="5815622" y="1285286"/>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6A1419-F07B-4B09-AC74-A48FBFD3CD1C}">
      <dsp:nvSpPr>
        <dsp:cNvPr id="0" name=""/>
        <dsp:cNvSpPr/>
      </dsp:nvSpPr>
      <dsp:spPr>
        <a:xfrm>
          <a:off x="3895380" y="1569839"/>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Remove collinear variables</a:t>
          </a:r>
        </a:p>
      </dsp:txBody>
      <dsp:txXfrm>
        <a:off x="3912397" y="1586856"/>
        <a:ext cx="3989329" cy="546953"/>
      </dsp:txXfrm>
    </dsp:sp>
    <dsp:sp modelId="{420871AD-6E30-4263-8B23-1D0153F754BF}">
      <dsp:nvSpPr>
        <dsp:cNvPr id="0" name=""/>
        <dsp:cNvSpPr/>
      </dsp:nvSpPr>
      <dsp:spPr>
        <a:xfrm rot="5400000">
          <a:off x="5815622" y="2069619"/>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43F6C0-7A8E-4BC6-A268-1133CAE4D153}">
      <dsp:nvSpPr>
        <dsp:cNvPr id="0" name=""/>
        <dsp:cNvSpPr/>
      </dsp:nvSpPr>
      <dsp:spPr>
        <a:xfrm>
          <a:off x="3895380" y="2354172"/>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Choose model with 4 main effects</a:t>
          </a:r>
        </a:p>
      </dsp:txBody>
      <dsp:txXfrm>
        <a:off x="3912397" y="2371189"/>
        <a:ext cx="3989329" cy="546953"/>
      </dsp:txXfrm>
    </dsp:sp>
    <dsp:sp modelId="{E13DA1AE-EAF1-417A-B982-36316507D4CB}">
      <dsp:nvSpPr>
        <dsp:cNvPr id="0" name=""/>
        <dsp:cNvSpPr/>
      </dsp:nvSpPr>
      <dsp:spPr>
        <a:xfrm rot="5400000">
          <a:off x="5815622" y="2853953"/>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8BB602-7F3F-4AAC-A97A-8CA2CA69585A}">
      <dsp:nvSpPr>
        <dsp:cNvPr id="0" name=""/>
        <dsp:cNvSpPr/>
      </dsp:nvSpPr>
      <dsp:spPr>
        <a:xfrm>
          <a:off x="3895380" y="3138506"/>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“drop1” &amp; “step” to remove high AIC variables</a:t>
          </a:r>
        </a:p>
      </dsp:txBody>
      <dsp:txXfrm>
        <a:off x="3912397" y="3155523"/>
        <a:ext cx="3989329" cy="546953"/>
      </dsp:txXfrm>
    </dsp:sp>
    <dsp:sp modelId="{37060C0B-0300-43F4-A29A-47A8056A0E4D}">
      <dsp:nvSpPr>
        <dsp:cNvPr id="0" name=""/>
        <dsp:cNvSpPr/>
      </dsp:nvSpPr>
      <dsp:spPr>
        <a:xfrm rot="5400000">
          <a:off x="5815622" y="3638286"/>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FDD8A0-D87D-4869-A5BD-BF3D157D367F}">
      <dsp:nvSpPr>
        <dsp:cNvPr id="0" name=""/>
        <dsp:cNvSpPr/>
      </dsp:nvSpPr>
      <dsp:spPr>
        <a:xfrm>
          <a:off x="3895380" y="3922839"/>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Add unused variables as main effects</a:t>
          </a:r>
        </a:p>
      </dsp:txBody>
      <dsp:txXfrm>
        <a:off x="3912397" y="3939856"/>
        <a:ext cx="3989329" cy="546953"/>
      </dsp:txXfrm>
    </dsp:sp>
    <dsp:sp modelId="{1A8FA425-C0FB-40B5-B6DA-B6371500FA8B}">
      <dsp:nvSpPr>
        <dsp:cNvPr id="0" name=""/>
        <dsp:cNvSpPr/>
      </dsp:nvSpPr>
      <dsp:spPr>
        <a:xfrm rot="5400000">
          <a:off x="5815622" y="4422620"/>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2448BD-20F2-459C-B3C4-6D64F3320950}">
      <dsp:nvSpPr>
        <dsp:cNvPr id="0" name=""/>
        <dsp:cNvSpPr/>
      </dsp:nvSpPr>
      <dsp:spPr>
        <a:xfrm>
          <a:off x="3895380" y="4707173"/>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Construct several different models with remaining variables</a:t>
          </a:r>
        </a:p>
      </dsp:txBody>
      <dsp:txXfrm>
        <a:off x="3912397" y="4724190"/>
        <a:ext cx="3989329" cy="546953"/>
      </dsp:txXfrm>
    </dsp:sp>
    <dsp:sp modelId="{24E4150F-2016-474E-BFA1-8F2A36261615}">
      <dsp:nvSpPr>
        <dsp:cNvPr id="0" name=""/>
        <dsp:cNvSpPr/>
      </dsp:nvSpPr>
      <dsp:spPr>
        <a:xfrm rot="5400000">
          <a:off x="5815622" y="5206953"/>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376680-275F-4612-80DB-FD4D055EF216}">
      <dsp:nvSpPr>
        <dsp:cNvPr id="0" name=""/>
        <dsp:cNvSpPr/>
      </dsp:nvSpPr>
      <dsp:spPr>
        <a:xfrm>
          <a:off x="3895380" y="5491506"/>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“anova” to select best model</a:t>
          </a:r>
        </a:p>
      </dsp:txBody>
      <dsp:txXfrm>
        <a:off x="3912397" y="5508523"/>
        <a:ext cx="3989329" cy="546953"/>
      </dsp:txXfrm>
    </dsp:sp>
    <dsp:sp modelId="{1B877512-EA7D-4AF7-A96F-E7E845F8CBBE}">
      <dsp:nvSpPr>
        <dsp:cNvPr id="0" name=""/>
        <dsp:cNvSpPr/>
      </dsp:nvSpPr>
      <dsp:spPr>
        <a:xfrm rot="5400000">
          <a:off x="5815622" y="5991287"/>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234EAB-D166-4886-B2D4-249E6A745B43}">
      <dsp:nvSpPr>
        <dsp:cNvPr id="0" name=""/>
        <dsp:cNvSpPr/>
      </dsp:nvSpPr>
      <dsp:spPr>
        <a:xfrm>
          <a:off x="3895380" y="6275840"/>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Residual plot, Q-Q plot, AD test</a:t>
          </a:r>
        </a:p>
      </dsp:txBody>
      <dsp:txXfrm>
        <a:off x="3912397" y="6292857"/>
        <a:ext cx="3989329" cy="546953"/>
      </dsp:txXfrm>
    </dsp:sp>
    <dsp:sp modelId="{E0934B03-EBFD-4974-A68E-7D1CBEEA3204}">
      <dsp:nvSpPr>
        <dsp:cNvPr id="0" name=""/>
        <dsp:cNvSpPr/>
      </dsp:nvSpPr>
      <dsp:spPr>
        <a:xfrm>
          <a:off x="8090275" y="1172"/>
          <a:ext cx="4023363" cy="58098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If model assumptions not met:</a:t>
          </a:r>
        </a:p>
      </dsp:txBody>
      <dsp:txXfrm>
        <a:off x="8107292" y="18189"/>
        <a:ext cx="3989329" cy="546953"/>
      </dsp:txXfrm>
    </dsp:sp>
    <dsp:sp modelId="{B121AF24-D663-409C-83C3-1EC8E1DF01A4}">
      <dsp:nvSpPr>
        <dsp:cNvPr id="0" name=""/>
        <dsp:cNvSpPr/>
      </dsp:nvSpPr>
      <dsp:spPr>
        <a:xfrm rot="5400000">
          <a:off x="10010516" y="500952"/>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43C6C9-F83E-4DEC-B63A-1A43D0A1CD50}">
      <dsp:nvSpPr>
        <dsp:cNvPr id="0" name=""/>
        <dsp:cNvSpPr/>
      </dsp:nvSpPr>
      <dsp:spPr>
        <a:xfrm>
          <a:off x="8090275" y="785505"/>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GLM</a:t>
          </a:r>
        </a:p>
      </dsp:txBody>
      <dsp:txXfrm>
        <a:off x="8107292" y="802522"/>
        <a:ext cx="3989329" cy="546953"/>
      </dsp:txXfrm>
    </dsp:sp>
    <dsp:sp modelId="{513A33F3-A9A8-406E-ABFF-2B8958630B32}">
      <dsp:nvSpPr>
        <dsp:cNvPr id="0" name=""/>
        <dsp:cNvSpPr/>
      </dsp:nvSpPr>
      <dsp:spPr>
        <a:xfrm rot="5400000">
          <a:off x="10010516" y="1285286"/>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51062D-C7BB-4D3A-9F98-7272770FB2BF}">
      <dsp:nvSpPr>
        <dsp:cNvPr id="0" name=""/>
        <dsp:cNvSpPr/>
      </dsp:nvSpPr>
      <dsp:spPr>
        <a:xfrm>
          <a:off x="8090275" y="1569839"/>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LME with random effects</a:t>
          </a:r>
        </a:p>
      </dsp:txBody>
      <dsp:txXfrm>
        <a:off x="8107292" y="1586856"/>
        <a:ext cx="3989329" cy="546953"/>
      </dsp:txXfrm>
    </dsp:sp>
    <dsp:sp modelId="{C8D38220-CC6B-4B75-832C-FD09213685F1}">
      <dsp:nvSpPr>
        <dsp:cNvPr id="0" name=""/>
        <dsp:cNvSpPr/>
      </dsp:nvSpPr>
      <dsp:spPr>
        <a:xfrm rot="5400000">
          <a:off x="10010516" y="2069619"/>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418FE0-1699-45BC-BC0A-D74F478F9B6F}">
      <dsp:nvSpPr>
        <dsp:cNvPr id="0" name=""/>
        <dsp:cNvSpPr/>
      </dsp:nvSpPr>
      <dsp:spPr>
        <a:xfrm>
          <a:off x="8090275" y="2354172"/>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LME with random effects and alternate variance</a:t>
          </a:r>
        </a:p>
      </dsp:txBody>
      <dsp:txXfrm>
        <a:off x="8107292" y="2371189"/>
        <a:ext cx="3989329" cy="546953"/>
      </dsp:txXfrm>
    </dsp:sp>
    <dsp:sp modelId="{1E48BC77-92F5-4D9F-AAB7-CC6202428CF8}">
      <dsp:nvSpPr>
        <dsp:cNvPr id="0" name=""/>
        <dsp:cNvSpPr/>
      </dsp:nvSpPr>
      <dsp:spPr>
        <a:xfrm rot="5400000">
          <a:off x="10010516" y="2853953"/>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B2761D-7A72-4EB3-AA3D-A74811C61C32}">
      <dsp:nvSpPr>
        <dsp:cNvPr id="0" name=""/>
        <dsp:cNvSpPr/>
      </dsp:nvSpPr>
      <dsp:spPr>
        <a:xfrm>
          <a:off x="8090275" y="3138506"/>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Square root transformation</a:t>
          </a:r>
        </a:p>
      </dsp:txBody>
      <dsp:txXfrm>
        <a:off x="8107292" y="3155523"/>
        <a:ext cx="3989329" cy="546953"/>
      </dsp:txXfrm>
    </dsp:sp>
    <dsp:sp modelId="{8F361899-759C-48E5-B61B-8F20DCDFF704}">
      <dsp:nvSpPr>
        <dsp:cNvPr id="0" name=""/>
        <dsp:cNvSpPr/>
      </dsp:nvSpPr>
      <dsp:spPr>
        <a:xfrm rot="5400000">
          <a:off x="10010516" y="3638286"/>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17DC78-275D-4F5F-92AF-54557A14BE02}">
      <dsp:nvSpPr>
        <dsp:cNvPr id="0" name=""/>
        <dsp:cNvSpPr/>
      </dsp:nvSpPr>
      <dsp:spPr>
        <a:xfrm>
          <a:off x="8090275" y="3922839"/>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Log transformation</a:t>
          </a:r>
        </a:p>
      </dsp:txBody>
      <dsp:txXfrm>
        <a:off x="8107292" y="3939856"/>
        <a:ext cx="3989329" cy="546953"/>
      </dsp:txXfrm>
    </dsp:sp>
    <dsp:sp modelId="{5550F137-8517-4CBD-B840-EAF595D60613}">
      <dsp:nvSpPr>
        <dsp:cNvPr id="0" name=""/>
        <dsp:cNvSpPr/>
      </dsp:nvSpPr>
      <dsp:spPr>
        <a:xfrm rot="5400000">
          <a:off x="10010516" y="4422620"/>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DC7820-8841-465F-B4F6-071E85D88FAF}">
      <dsp:nvSpPr>
        <dsp:cNvPr id="0" name=""/>
        <dsp:cNvSpPr/>
      </dsp:nvSpPr>
      <dsp:spPr>
        <a:xfrm>
          <a:off x="8090275" y="4707173"/>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Square root of log transformation</a:t>
          </a:r>
        </a:p>
      </dsp:txBody>
      <dsp:txXfrm>
        <a:off x="8107292" y="4724190"/>
        <a:ext cx="3989329" cy="546953"/>
      </dsp:txXfrm>
    </dsp:sp>
    <dsp:sp modelId="{3E1586E0-AA3A-4957-AFC4-AAC6CD9828D0}">
      <dsp:nvSpPr>
        <dsp:cNvPr id="0" name=""/>
        <dsp:cNvSpPr/>
      </dsp:nvSpPr>
      <dsp:spPr>
        <a:xfrm rot="5400000">
          <a:off x="10010516" y="5206953"/>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2821FB-10B0-4705-822E-C7B5067452D4}">
      <dsp:nvSpPr>
        <dsp:cNvPr id="0" name=""/>
        <dsp:cNvSpPr/>
      </dsp:nvSpPr>
      <dsp:spPr>
        <a:xfrm>
          <a:off x="8090275" y="5491506"/>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GLS</a:t>
          </a:r>
        </a:p>
      </dsp:txBody>
      <dsp:txXfrm>
        <a:off x="8107292" y="5508523"/>
        <a:ext cx="3989329" cy="546953"/>
      </dsp:txXfrm>
    </dsp:sp>
    <dsp:sp modelId="{2113730C-67A0-44F4-A672-55EE1E4AC035}">
      <dsp:nvSpPr>
        <dsp:cNvPr id="0" name=""/>
        <dsp:cNvSpPr/>
      </dsp:nvSpPr>
      <dsp:spPr>
        <a:xfrm rot="5400000">
          <a:off x="10010516" y="5991287"/>
          <a:ext cx="182881" cy="36575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DE1668-3CC3-4FF9-B67F-D9F15BF64FF3}">
      <dsp:nvSpPr>
        <dsp:cNvPr id="0" name=""/>
        <dsp:cNvSpPr/>
      </dsp:nvSpPr>
      <dsp:spPr>
        <a:xfrm>
          <a:off x="8090275" y="6275840"/>
          <a:ext cx="4023363" cy="580987"/>
        </a:xfrm>
        <a:prstGeom prst="roundRect">
          <a:avLst>
            <a:gd name="adj" fmla="val 1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latin typeface="+mn-lt"/>
            </a:rPr>
            <a:t>Include unused variables as interactions</a:t>
          </a:r>
        </a:p>
      </dsp:txBody>
      <dsp:txXfrm>
        <a:off x="8107292" y="6292857"/>
        <a:ext cx="3989329" cy="54695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99A0F-8E8B-4F4C-9498-D1503BB258AD}" type="datetimeFigureOut">
              <a:rPr lang="en-US" smtClean="0"/>
              <a:t>7/23/2019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41E6B3-0D3D-4FB2-A8EE-A61FAAB7ED73}" type="slidenum">
              <a:rPr lang="en-US" smtClean="0"/>
              <a:t>‹#›</a:t>
            </a:fld>
            <a:endParaRPr lang="en-US" dirty="0"/>
          </a:p>
        </p:txBody>
      </p:sp>
    </p:spTree>
    <p:extLst>
      <p:ext uri="{BB962C8B-B14F-4D97-AF65-F5344CB8AC3E}">
        <p14:creationId xmlns:p14="http://schemas.microsoft.com/office/powerpoint/2010/main" val="186417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41E6B3-0D3D-4FB2-A8EE-A61FAAB7ED73}" type="slidenum">
              <a:rPr lang="en-US" smtClean="0"/>
              <a:t>1</a:t>
            </a:fld>
            <a:endParaRPr lang="en-US" dirty="0"/>
          </a:p>
        </p:txBody>
      </p:sp>
    </p:spTree>
    <p:extLst>
      <p:ext uri="{BB962C8B-B14F-4D97-AF65-F5344CB8AC3E}">
        <p14:creationId xmlns:p14="http://schemas.microsoft.com/office/powerpoint/2010/main" val="3674123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Factors That Contribute to the Biological Importance of Headwater Streams in River Networks. Attributes on the right benefit species unique to headwaters and also make headwaters essential seasonal habitats for migrants from downstream. On the left are biological contributions of headwater ecosystems to riparian and downstream ecosystems.</a:t>
            </a:r>
            <a:endParaRPr lang="en-US" dirty="0"/>
          </a:p>
        </p:txBody>
      </p:sp>
      <p:sp>
        <p:nvSpPr>
          <p:cNvPr id="4" name="Slide Number Placeholder 3"/>
          <p:cNvSpPr>
            <a:spLocks noGrp="1"/>
          </p:cNvSpPr>
          <p:nvPr>
            <p:ph type="sldNum" sz="quarter" idx="10"/>
          </p:nvPr>
        </p:nvSpPr>
        <p:spPr/>
        <p:txBody>
          <a:bodyPr/>
          <a:lstStyle/>
          <a:p>
            <a:fld id="{2341E6B3-0D3D-4FB2-A8EE-A61FAAB7ED73}" type="slidenum">
              <a:rPr lang="en-US" smtClean="0"/>
              <a:t>5</a:t>
            </a:fld>
            <a:endParaRPr lang="en-US" dirty="0"/>
          </a:p>
        </p:txBody>
      </p:sp>
    </p:spTree>
    <p:extLst>
      <p:ext uri="{BB962C8B-B14F-4D97-AF65-F5344CB8AC3E}">
        <p14:creationId xmlns:p14="http://schemas.microsoft.com/office/powerpoint/2010/main" val="114323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Stream food web, The dashed line indicates a trophic cascade effect of trout on algae. Flecker and Townsend 1994</a:t>
            </a:r>
            <a:endParaRPr lang="en-US" dirty="0"/>
          </a:p>
        </p:txBody>
      </p:sp>
      <p:sp>
        <p:nvSpPr>
          <p:cNvPr id="4" name="Slide Number Placeholder 3"/>
          <p:cNvSpPr>
            <a:spLocks noGrp="1"/>
          </p:cNvSpPr>
          <p:nvPr>
            <p:ph type="sldNum" sz="quarter" idx="10"/>
          </p:nvPr>
        </p:nvSpPr>
        <p:spPr/>
        <p:txBody>
          <a:bodyPr/>
          <a:lstStyle/>
          <a:p>
            <a:fld id="{2341E6B3-0D3D-4FB2-A8EE-A61FAAB7ED73}" type="slidenum">
              <a:rPr lang="en-US" smtClean="0"/>
              <a:t>6</a:t>
            </a:fld>
            <a:endParaRPr lang="en-US" dirty="0"/>
          </a:p>
        </p:txBody>
      </p:sp>
    </p:spTree>
    <p:extLst>
      <p:ext uri="{BB962C8B-B14F-4D97-AF65-F5344CB8AC3E}">
        <p14:creationId xmlns:p14="http://schemas.microsoft.com/office/powerpoint/2010/main" val="3813624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41E6B3-0D3D-4FB2-A8EE-A61FAAB7ED73}" type="slidenum">
              <a:rPr lang="en-US" smtClean="0"/>
              <a:t>10</a:t>
            </a:fld>
            <a:endParaRPr lang="en-US" dirty="0"/>
          </a:p>
        </p:txBody>
      </p:sp>
    </p:spTree>
    <p:extLst>
      <p:ext uri="{BB962C8B-B14F-4D97-AF65-F5344CB8AC3E}">
        <p14:creationId xmlns:p14="http://schemas.microsoft.com/office/powerpoint/2010/main" val="4267590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GLM-residuals</a:t>
            </a:r>
            <a:r>
              <a:rPr lang="en-US" baseline="0" dirty="0" smtClean="0"/>
              <a:t> are independent, mean of 0, normally distributed, constant variance</a:t>
            </a:r>
          </a:p>
          <a:p>
            <a:r>
              <a:rPr lang="en-US" baseline="0" dirty="0" smtClean="0"/>
              <a:t>GLMM-accounts for multiple sources of random variation, accounts for different overall variance in residuals?</a:t>
            </a:r>
          </a:p>
          <a:p>
            <a:r>
              <a:rPr lang="en-US" baseline="0" dirty="0" smtClean="0"/>
              <a:t>GLS-accounts for correlation in the residuals</a:t>
            </a:r>
          </a:p>
          <a:p>
            <a:r>
              <a:rPr lang="en-US" baseline="0" dirty="0" smtClean="0"/>
              <a:t>Alpha-type1-probability of incorrectly concluding with alternative hyp=.05</a:t>
            </a:r>
          </a:p>
          <a:p>
            <a:r>
              <a:rPr lang="en-US" baseline="0" dirty="0" smtClean="0"/>
              <a:t>Beta-type2-power(1-b)-probability of correctly rejecting the null hyp=.1</a:t>
            </a:r>
          </a:p>
        </p:txBody>
      </p:sp>
      <p:sp>
        <p:nvSpPr>
          <p:cNvPr id="4" name="Slide Number Placeholder 3"/>
          <p:cNvSpPr>
            <a:spLocks noGrp="1"/>
          </p:cNvSpPr>
          <p:nvPr>
            <p:ph type="sldNum" sz="quarter" idx="10"/>
          </p:nvPr>
        </p:nvSpPr>
        <p:spPr/>
        <p:txBody>
          <a:bodyPr/>
          <a:lstStyle/>
          <a:p>
            <a:fld id="{2341E6B3-0D3D-4FB2-A8EE-A61FAAB7ED73}" type="slidenum">
              <a:rPr lang="en-US" smtClean="0"/>
              <a:t>24</a:t>
            </a:fld>
            <a:endParaRPr lang="en-US" dirty="0"/>
          </a:p>
        </p:txBody>
      </p:sp>
    </p:spTree>
    <p:extLst>
      <p:ext uri="{BB962C8B-B14F-4D97-AF65-F5344CB8AC3E}">
        <p14:creationId xmlns:p14="http://schemas.microsoft.com/office/powerpoint/2010/main" val="668799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Boxplot of log transformed trout biomass by water temperature interacting with canopy openness.  Temperature categories are defined as Low (6.8 – 8.1°C), Mid (8.2 – 9.5°C), and Hi (9.6 – 10.9°C).  Openness categories are defined as Less open (5 – 25% open), and More open (26 - 56% open).  There is an associated general least squares p=0.0071 from the trout biomass model for the interaction of stream temperature with canopy openness.  Overall there is more biomass at lower temperatures with more biomass under open canopies. </a:t>
            </a:r>
            <a:endParaRPr lang="en-US" dirty="0"/>
          </a:p>
        </p:txBody>
      </p:sp>
      <p:sp>
        <p:nvSpPr>
          <p:cNvPr id="4" name="Slide Number Placeholder 3"/>
          <p:cNvSpPr>
            <a:spLocks noGrp="1"/>
          </p:cNvSpPr>
          <p:nvPr>
            <p:ph type="sldNum" sz="quarter" idx="10"/>
          </p:nvPr>
        </p:nvSpPr>
        <p:spPr/>
        <p:txBody>
          <a:bodyPr/>
          <a:lstStyle/>
          <a:p>
            <a:fld id="{2341E6B3-0D3D-4FB2-A8EE-A61FAAB7ED73}" type="slidenum">
              <a:rPr lang="en-US" smtClean="0"/>
              <a:t>32</a:t>
            </a:fld>
            <a:endParaRPr lang="en-US" dirty="0"/>
          </a:p>
        </p:txBody>
      </p:sp>
    </p:spTree>
    <p:extLst>
      <p:ext uri="{BB962C8B-B14F-4D97-AF65-F5344CB8AC3E}">
        <p14:creationId xmlns:p14="http://schemas.microsoft.com/office/powerpoint/2010/main" val="1396150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41E6B3-0D3D-4FB2-A8EE-A61FAAB7ED73}" type="slidenum">
              <a:rPr lang="en-US" smtClean="0"/>
              <a:t>40</a:t>
            </a:fld>
            <a:endParaRPr lang="en-US" dirty="0"/>
          </a:p>
        </p:txBody>
      </p:sp>
    </p:spTree>
    <p:extLst>
      <p:ext uri="{BB962C8B-B14F-4D97-AF65-F5344CB8AC3E}">
        <p14:creationId xmlns:p14="http://schemas.microsoft.com/office/powerpoint/2010/main" val="516824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tx1">
                    <a:lumMod val="8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schemeClr>
                </a:solidFill>
              </a:defRPr>
            </a:lvl1pPr>
          </a:lstStyle>
          <a:p>
            <a:fld id="{DF28FB93-0A08-4E7D-8E63-9EFA29F1E093}" type="slidenum">
              <a:rPr lang="en-US" smtClean="0"/>
              <a:pPr/>
              <a:t>‹#›</a:t>
            </a:fld>
            <a:endParaRPr lang="en-US" dirty="0"/>
          </a:p>
        </p:txBody>
      </p:sp>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dirty="0"/>
          </a:p>
        </p:txBody>
      </p:sp>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a:pPr/>
              <a:t>‹#›</a:t>
            </a:fld>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a:pPr/>
              <a:t>‹#›</a:t>
            </a:fld>
            <a:endParaRPr lang="en-US" dirty="0"/>
          </a:p>
        </p:txBody>
      </p:sp>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38912" y="6501384"/>
            <a:ext cx="11750040" cy="365125"/>
          </a:xfrm>
          <a:effectLst/>
        </p:spPr>
        <p:txBody>
          <a:bodyPr/>
          <a:lstStyle>
            <a:lvl1pPr>
              <a:defRPr>
                <a:solidFill>
                  <a:schemeClr val="tx1">
                    <a:lumMod val="85000"/>
                  </a:schemeClr>
                </a:solidFill>
              </a:defRPr>
            </a:lvl1pPr>
          </a:lstStyle>
          <a:p>
            <a:endParaRPr lang="en-US" dirty="0"/>
          </a:p>
        </p:txBody>
      </p:sp>
      <p:sp>
        <p:nvSpPr>
          <p:cNvPr id="6" name="Slide Number Placeholder 5"/>
          <p:cNvSpPr>
            <a:spLocks noGrp="1"/>
          </p:cNvSpPr>
          <p:nvPr>
            <p:ph type="sldNum" sz="quarter" idx="12"/>
          </p:nvPr>
        </p:nvSpPr>
        <p:spPr>
          <a:xfrm>
            <a:off x="0" y="6492875"/>
            <a:ext cx="429768" cy="365125"/>
          </a:xfrm>
          <a:effectLst/>
        </p:spPr>
        <p:txBody>
          <a:bodyPr/>
          <a:lstStyle>
            <a:lvl1pPr>
              <a:defRPr>
                <a:solidFill>
                  <a:schemeClr val="tx1">
                    <a:lumMod val="85000"/>
                  </a:schemeClr>
                </a:solidFill>
              </a:defRPr>
            </a:lvl1pPr>
          </a:lstStyle>
          <a:p>
            <a:fld id="{DF28FB93-0A08-4E7D-8E63-9EFA29F1E093}" type="slidenum">
              <a:rPr lang="en-US" smtClean="0"/>
              <a:pPr/>
              <a:t>‹#›</a:t>
            </a:fld>
            <a:endParaRPr lang="en-US" dirty="0"/>
          </a:p>
        </p:txBody>
      </p:sp>
      <p:sp>
        <p:nvSpPr>
          <p:cNvPr id="2" name="Title 1"/>
          <p:cNvSpPr>
            <a:spLocks noGrp="1"/>
          </p:cNvSpPr>
          <p:nvPr>
            <p:ph type="title"/>
          </p:nvPr>
        </p:nvSpPr>
        <p:spPr>
          <a:effectLst/>
        </p:spPr>
        <p:txBody>
          <a:bodyPr/>
          <a:lstStyle/>
          <a:p>
            <a:r>
              <a:rPr lang="en-US"/>
              <a:t>Click to edit Master title style</a:t>
            </a:r>
            <a:endParaRPr lang="en-US" dirty="0"/>
          </a:p>
        </p:txBody>
      </p:sp>
      <p:sp>
        <p:nvSpPr>
          <p:cNvPr id="3" name="Content Placeholder 2"/>
          <p:cNvSpPr>
            <a:spLocks noGrp="1"/>
          </p:cNvSpPr>
          <p:nvPr>
            <p:ph idx="1"/>
          </p:nvPr>
        </p:nvSpPr>
        <p:spPr>
          <a:effectLst/>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38912" y="6501384"/>
            <a:ext cx="11750040" cy="365125"/>
          </a:xfrm>
        </p:spPr>
        <p:txBody>
          <a:bodyPr/>
          <a:lstStyle>
            <a:lvl1pPr>
              <a:defRPr>
                <a:solidFill>
                  <a:schemeClr val="tx1">
                    <a:lumMod val="85000"/>
                  </a:schemeClr>
                </a:solidFill>
              </a:defRPr>
            </a:lvl1pPr>
          </a:lstStyle>
          <a:p>
            <a:endParaRPr lang="en-US" dirty="0"/>
          </a:p>
        </p:txBody>
      </p:sp>
      <p:sp>
        <p:nvSpPr>
          <p:cNvPr id="6" name="Slide Number Placeholder 5"/>
          <p:cNvSpPr>
            <a:spLocks noGrp="1"/>
          </p:cNvSpPr>
          <p:nvPr>
            <p:ph type="sldNum" sz="quarter" idx="12"/>
          </p:nvPr>
        </p:nvSpPr>
        <p:spPr>
          <a:xfrm>
            <a:off x="0" y="6492875"/>
            <a:ext cx="429768" cy="365125"/>
          </a:xfrm>
        </p:spPr>
        <p:txBody>
          <a:bodyPr/>
          <a:lstStyle>
            <a:lvl1pPr>
              <a:defRPr>
                <a:solidFill>
                  <a:schemeClr val="tx1">
                    <a:lumMod val="85000"/>
                  </a:schemeClr>
                </a:solidFill>
              </a:defRPr>
            </a:lvl1pPr>
          </a:lstStyle>
          <a:p>
            <a:fld id="{DF28FB93-0A08-4E7D-8E63-9EFA29F1E093}" type="slidenum">
              <a:rPr lang="en-US" smtClean="0"/>
              <a:pPr/>
              <a:t>‹#›</a:t>
            </a:fld>
            <a:endParaRPr lang="en-US" dirty="0"/>
          </a:p>
        </p:txBody>
      </p:sp>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a:pPr/>
              <a:t>‹#›</a:t>
            </a:fld>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a:pPr/>
              <a:t>‹#›</a:t>
            </a:fld>
            <a:endParaRPr lang="en-US" dirty="0"/>
          </a:p>
        </p:txBody>
      </p:sp>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a:pPr/>
              <a:t>‹#›</a:t>
            </a:fld>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a:pPr/>
              <a:t>‹#›</a:t>
            </a:fld>
            <a:endParaRPr lang="en-US" dirty="0"/>
          </a:p>
        </p:txBody>
      </p:sp>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a:pPr/>
              <a:t>‹#›</a:t>
            </a:fld>
            <a:endParaRPr lang="en-US" dirty="0"/>
          </a:p>
        </p:txBody>
      </p:sp>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42302" y="6504316"/>
            <a:ext cx="11749698" cy="365760"/>
          </a:xfrm>
          <a:prstGeom prst="rect">
            <a:avLst/>
          </a:prstGeom>
        </p:spPr>
        <p:txBody>
          <a:bodyPr vert="horz" lIns="91440" tIns="45720" rIns="91440" bIns="45720" rtlCol="0" anchor="ctr"/>
          <a:lstStyle>
            <a:lvl1pPr algn="l">
              <a:defRPr sz="1200">
                <a:solidFill>
                  <a:schemeClr val="tx1">
                    <a:lumMod val="8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0" y="6492875"/>
            <a:ext cx="431321" cy="365125"/>
          </a:xfrm>
          <a:prstGeom prst="rect">
            <a:avLst/>
          </a:prstGeom>
        </p:spPr>
        <p:txBody>
          <a:bodyPr vert="horz" lIns="91440" tIns="45720" rIns="91440" bIns="45720" rtlCol="0" anchor="ctr"/>
          <a:lstStyle>
            <a:lvl1pPr algn="l">
              <a:defRPr sz="1200">
                <a:solidFill>
                  <a:schemeClr val="tx1">
                    <a:lumMod val="85000"/>
                  </a:schemeClr>
                </a:solidFill>
                <a:effectLst>
                  <a:outerShdw blurRad="50800" dist="38100" dir="2700000" algn="tl" rotWithShape="0">
                    <a:schemeClr val="bg1">
                      <a:alpha val="43000"/>
                    </a:schemeClr>
                  </a:outerShdw>
                </a:effectLst>
              </a:defRPr>
            </a:lvl1pPr>
          </a:lstStyle>
          <a:p>
            <a:fld id="{DF28FB93-0A08-4E7D-8E63-9EFA29F1E093}" type="slidenum">
              <a:rPr lang="en-US" smtClean="0"/>
              <a:pPr/>
              <a:t>‹#›</a:t>
            </a:fld>
            <a:endParaRPr lang="en-US" dirty="0"/>
          </a:p>
        </p:txBody>
      </p:sp>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2.xml"/><Relationship Id="rId4" Type="http://schemas.openxmlformats.org/officeDocument/2006/relationships/image" Target="../media/image57.tiff"/></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3.tiff"/></Relationships>
</file>

<file path=ppt/slides/_rels/slide33.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tif"/><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gi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2588654"/>
          </a:xfrm>
          <a:effectLst/>
        </p:spPr>
        <p:txBody>
          <a:bodyPr>
            <a:normAutofit/>
          </a:bodyPr>
          <a:lstStyle/>
          <a:p>
            <a:r>
              <a:rPr lang="en-US" sz="4800" dirty="0" smtClean="0">
                <a:effectLst>
                  <a:outerShdw blurRad="38100" dist="38100" dir="2700000" algn="tl">
                    <a:srgbClr val="000000">
                      <a:alpha val="43137"/>
                    </a:srgbClr>
                  </a:outerShdw>
                </a:effectLst>
              </a:rPr>
              <a:t>Does Fish Biomass Relate to Ecosystem Metabolism in Headwater Streams of Kittitas County?</a:t>
            </a:r>
            <a:endParaRPr lang="en-US" sz="48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370693" y="3160457"/>
            <a:ext cx="9440034" cy="1049867"/>
          </a:xfrm>
          <a:effectLst/>
        </p:spPr>
        <p:txBody>
          <a:bodyPr/>
          <a:lstStyle/>
          <a:p>
            <a:r>
              <a:rPr lang="en-US" dirty="0">
                <a:effectLst>
                  <a:outerShdw blurRad="38100" dist="38100" dir="2700000" algn="tl">
                    <a:srgbClr val="000000">
                      <a:alpha val="43137"/>
                    </a:srgbClr>
                  </a:outerShdw>
                </a:effectLst>
              </a:rPr>
              <a:t>By: Zach Lessig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4369" r="3826" b="21416"/>
          <a:stretch/>
        </p:blipFill>
        <p:spPr>
          <a:xfrm>
            <a:off x="2588655" y="4026292"/>
            <a:ext cx="6980348" cy="2406836"/>
          </a:xfrm>
          <a:prstGeom prst="rect">
            <a:avLst/>
          </a:prstGeom>
          <a:effectLst/>
        </p:spPr>
      </p:pic>
    </p:spTree>
    <p:extLst>
      <p:ext uri="{BB962C8B-B14F-4D97-AF65-F5344CB8AC3E}">
        <p14:creationId xmlns:p14="http://schemas.microsoft.com/office/powerpoint/2010/main" val="23176093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endParaRPr lang="en-US" dirty="0">
              <a:latin typeface="+mn-lt"/>
            </a:endParaRPr>
          </a:p>
        </p:txBody>
      </p:sp>
      <p:sp>
        <p:nvSpPr>
          <p:cNvPr id="3" name="Content Placeholder 2"/>
          <p:cNvSpPr>
            <a:spLocks noGrp="1"/>
          </p:cNvSpPr>
          <p:nvPr>
            <p:ph idx="1"/>
          </p:nvPr>
        </p:nvSpPr>
        <p:spPr/>
        <p:txBody>
          <a:bodyPr/>
          <a:lstStyle/>
          <a:p>
            <a:r>
              <a:rPr lang="en-US" dirty="0"/>
              <a:t>Relate whole stream metabolism to fish biomass</a:t>
            </a:r>
          </a:p>
          <a:p>
            <a:r>
              <a:rPr lang="en-US" dirty="0"/>
              <a:t>Find factors that best predict headwater metabolism and fish biomass</a:t>
            </a:r>
          </a:p>
        </p:txBody>
      </p:sp>
      <p:sp>
        <p:nvSpPr>
          <p:cNvPr id="6" name="Slide Number Placeholder 5"/>
          <p:cNvSpPr>
            <a:spLocks noGrp="1"/>
          </p:cNvSpPr>
          <p:nvPr>
            <p:ph type="sldNum" sz="quarter" idx="12"/>
          </p:nvPr>
        </p:nvSpPr>
        <p:spPr/>
        <p:txBody>
          <a:bodyPr/>
          <a:lstStyle/>
          <a:p>
            <a:fld id="{DF28FB93-0A08-4E7D-8E63-9EFA29F1E093}" type="slidenum">
              <a:rPr lang="en-US" smtClean="0"/>
              <a:pPr/>
              <a:t>10</a:t>
            </a:fld>
            <a:endParaRPr lang="en-US" dirty="0"/>
          </a:p>
        </p:txBody>
      </p:sp>
      <p:sp>
        <p:nvSpPr>
          <p:cNvPr id="8" name="Footer Placeholder 7"/>
          <p:cNvSpPr>
            <a:spLocks noGrp="1"/>
          </p:cNvSpPr>
          <p:nvPr>
            <p:ph type="ftr" sz="quarter" idx="11"/>
          </p:nvPr>
        </p:nvSpPr>
        <p:spPr/>
        <p:txBody>
          <a:bodyPr/>
          <a:lstStyle/>
          <a:p>
            <a:r>
              <a:rPr lang="en-US" dirty="0">
                <a:solidFill>
                  <a:schemeClr val="tx1">
                    <a:lumMod val="65000"/>
                  </a:schemeClr>
                </a:solidFill>
              </a:rPr>
              <a:t>habitat.fisheries.org/wp-content/uploads/2017/10/log2.jpg</a:t>
            </a:r>
          </a:p>
        </p:txBody>
      </p:sp>
      <p:pic>
        <p:nvPicPr>
          <p:cNvPr id="4" name="Picture 3">
            <a:extLst>
              <a:ext uri="{FF2B5EF4-FFF2-40B4-BE49-F238E27FC236}">
                <a16:creationId xmlns:a16="http://schemas.microsoft.com/office/drawing/2014/main" id="{53AB23DA-D3B9-7E49-8D15-0F1E7B2134F3}"/>
              </a:ext>
            </a:extLst>
          </p:cNvPr>
          <p:cNvPicPr>
            <a:picLocks noChangeAspect="1"/>
          </p:cNvPicPr>
          <p:nvPr/>
        </p:nvPicPr>
        <p:blipFill rotWithShape="1">
          <a:blip r:embed="rId3"/>
          <a:srcRect t="42727" r="5289" b="17097"/>
          <a:stretch/>
        </p:blipFill>
        <p:spPr>
          <a:xfrm>
            <a:off x="1146461" y="3414741"/>
            <a:ext cx="9651527" cy="2731551"/>
          </a:xfrm>
          <a:prstGeom prst="rect">
            <a:avLst/>
          </a:prstGeom>
        </p:spPr>
      </p:pic>
    </p:spTree>
    <p:extLst>
      <p:ext uri="{BB962C8B-B14F-4D97-AF65-F5344CB8AC3E}">
        <p14:creationId xmlns:p14="http://schemas.microsoft.com/office/powerpoint/2010/main" val="13715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p:cNvSpPr>
            <a:spLocks noGrp="1"/>
          </p:cNvSpPr>
          <p:nvPr>
            <p:ph type="ftr" sz="quarter" idx="11"/>
          </p:nvPr>
        </p:nvSpPr>
        <p:spPr>
          <a:effectLst/>
        </p:spPr>
        <p:txBody>
          <a:bodyPr/>
          <a:lstStyle/>
          <a:p>
            <a:r>
              <a:rPr lang="en-US" dirty="0">
                <a:effectLst>
                  <a:outerShdw blurRad="38100" dist="38100" dir="2700000" algn="tl">
                    <a:srgbClr val="000000">
                      <a:alpha val="43137"/>
                    </a:srgbClr>
                  </a:outerShdw>
                </a:effectLst>
              </a:rPr>
              <a:t>										Driving from Blue to Jack Cr.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169" y="3617551"/>
            <a:ext cx="4320599" cy="3240449"/>
          </a:xfrm>
          <a:prstGeom prst="rect">
            <a:avLst/>
          </a:prstGeom>
          <a:effectLst/>
        </p:spPr>
      </p:pic>
      <p:sp>
        <p:nvSpPr>
          <p:cNvPr id="4" name="Title 3"/>
          <p:cNvSpPr>
            <a:spLocks noGrp="1"/>
          </p:cNvSpPr>
          <p:nvPr>
            <p:ph type="title"/>
          </p:nvPr>
        </p:nvSpPr>
        <p:spPr>
          <a:effectLst/>
        </p:spPr>
        <p:txBody>
          <a:bodyPr/>
          <a:lstStyle/>
          <a:p>
            <a:r>
              <a:rPr lang="en-US" dirty="0">
                <a:effectLst>
                  <a:outerShdw blurRad="38100" dist="38100" dir="2700000" algn="tl">
                    <a:srgbClr val="000000">
                      <a:alpha val="43137"/>
                    </a:srgbClr>
                  </a:outerShdw>
                </a:effectLst>
                <a:latin typeface="+mn-lt"/>
              </a:rPr>
              <a:t>Methods - Study Design</a:t>
            </a:r>
          </a:p>
        </p:txBody>
      </p:sp>
      <p:sp>
        <p:nvSpPr>
          <p:cNvPr id="5" name="Text Placeholder 4"/>
          <p:cNvSpPr>
            <a:spLocks noGrp="1"/>
          </p:cNvSpPr>
          <p:nvPr>
            <p:ph type="body" idx="1"/>
          </p:nvPr>
        </p:nvSpPr>
        <p:spPr>
          <a:effectLst/>
        </p:spPr>
        <p:txBody>
          <a:bodyPr/>
          <a:lstStyle/>
          <a:p>
            <a:r>
              <a:rPr lang="en-US" sz="3600" dirty="0">
                <a:effectLst>
                  <a:outerShdw blurRad="38100" dist="38100" dir="2700000" algn="tl">
                    <a:srgbClr val="000000">
                      <a:alpha val="43137"/>
                    </a:srgbClr>
                  </a:outerShdw>
                </a:effectLst>
              </a:rPr>
              <a:t>Taneum</a:t>
            </a:r>
          </a:p>
        </p:txBody>
      </p:sp>
      <p:sp>
        <p:nvSpPr>
          <p:cNvPr id="8" name="Text Placeholder 7"/>
          <p:cNvSpPr>
            <a:spLocks noGrp="1"/>
          </p:cNvSpPr>
          <p:nvPr>
            <p:ph type="body" sz="half" idx="15"/>
          </p:nvPr>
        </p:nvSpPr>
        <p:spPr>
          <a:effectLst/>
        </p:spPr>
        <p:txBody>
          <a:bodyPr/>
          <a:lstStyle/>
          <a:p>
            <a:r>
              <a:rPr lang="en-US" sz="2400" dirty="0">
                <a:effectLst>
                  <a:outerShdw blurRad="38100" dist="38100" dir="2700000" algn="tl">
                    <a:srgbClr val="000000">
                      <a:alpha val="43137"/>
                    </a:srgbClr>
                  </a:outerShdw>
                </a:effectLst>
              </a:rPr>
              <a:t>First</a:t>
            </a:r>
          </a:p>
          <a:p>
            <a:r>
              <a:rPr lang="en-US" sz="2400" dirty="0">
                <a:effectLst>
                  <a:outerShdw blurRad="38100" dist="38100" dir="2700000" algn="tl">
                    <a:srgbClr val="000000">
                      <a:alpha val="43137"/>
                    </a:srgbClr>
                  </a:outerShdw>
                </a:effectLst>
              </a:rPr>
              <a:t>Frost</a:t>
            </a:r>
          </a:p>
        </p:txBody>
      </p:sp>
      <p:sp>
        <p:nvSpPr>
          <p:cNvPr id="6" name="Text Placeholder 5"/>
          <p:cNvSpPr>
            <a:spLocks noGrp="1"/>
          </p:cNvSpPr>
          <p:nvPr>
            <p:ph type="body" sz="quarter" idx="3"/>
          </p:nvPr>
        </p:nvSpPr>
        <p:spPr>
          <a:effectLst/>
        </p:spPr>
        <p:txBody>
          <a:bodyPr/>
          <a:lstStyle/>
          <a:p>
            <a:r>
              <a:rPr lang="en-US" sz="3600" dirty="0">
                <a:effectLst>
                  <a:outerShdw blurRad="38100" dist="38100" dir="2700000" algn="tl">
                    <a:srgbClr val="000000">
                      <a:alpha val="43137"/>
                    </a:srgbClr>
                  </a:outerShdw>
                </a:effectLst>
              </a:rPr>
              <a:t>Swauk</a:t>
            </a:r>
          </a:p>
        </p:txBody>
      </p:sp>
      <p:sp>
        <p:nvSpPr>
          <p:cNvPr id="9" name="Text Placeholder 8"/>
          <p:cNvSpPr>
            <a:spLocks noGrp="1"/>
          </p:cNvSpPr>
          <p:nvPr>
            <p:ph type="body" sz="half" idx="16"/>
          </p:nvPr>
        </p:nvSpPr>
        <p:spPr>
          <a:effectLst/>
        </p:spPr>
        <p:txBody>
          <a:bodyPr/>
          <a:lstStyle/>
          <a:p>
            <a:r>
              <a:rPr lang="en-US" sz="2400" dirty="0">
                <a:effectLst>
                  <a:outerShdw blurRad="38100" dist="38100" dir="2700000" algn="tl">
                    <a:srgbClr val="000000">
                      <a:alpha val="43137"/>
                    </a:srgbClr>
                  </a:outerShdw>
                </a:effectLst>
              </a:rPr>
              <a:t>Hurley</a:t>
            </a:r>
          </a:p>
          <a:p>
            <a:r>
              <a:rPr lang="en-US" sz="2400" dirty="0">
                <a:effectLst>
                  <a:outerShdw blurRad="38100" dist="38100" dir="2700000" algn="tl">
                    <a:srgbClr val="000000">
                      <a:alpha val="43137"/>
                    </a:srgbClr>
                  </a:outerShdw>
                </a:effectLst>
              </a:rPr>
              <a:t>Hovey</a:t>
            </a:r>
          </a:p>
          <a:p>
            <a:r>
              <a:rPr lang="en-US" sz="2400" dirty="0">
                <a:effectLst>
                  <a:outerShdw blurRad="38100" dist="38100" dir="2700000" algn="tl">
                    <a:srgbClr val="000000">
                      <a:alpha val="43137"/>
                    </a:srgbClr>
                  </a:outerShdw>
                </a:effectLst>
              </a:rPr>
              <a:t>Blue</a:t>
            </a:r>
          </a:p>
          <a:p>
            <a:r>
              <a:rPr lang="en-US" sz="2400" dirty="0">
                <a:effectLst>
                  <a:outerShdw blurRad="38100" dist="38100" dir="2700000" algn="tl">
                    <a:srgbClr val="000000">
                      <a:alpha val="43137"/>
                    </a:srgbClr>
                  </a:outerShdw>
                </a:effectLst>
              </a:rPr>
              <a:t>Swauk</a:t>
            </a:r>
          </a:p>
          <a:p>
            <a:r>
              <a:rPr lang="en-US" sz="2400" dirty="0">
                <a:effectLst>
                  <a:outerShdw blurRad="38100" dist="38100" dir="2700000" algn="tl">
                    <a:srgbClr val="000000">
                      <a:alpha val="43137"/>
                    </a:srgbClr>
                  </a:outerShdw>
                </a:effectLst>
              </a:rPr>
              <a:t>Iron</a:t>
            </a:r>
          </a:p>
        </p:txBody>
      </p:sp>
      <p:sp>
        <p:nvSpPr>
          <p:cNvPr id="7" name="Text Placeholder 6"/>
          <p:cNvSpPr>
            <a:spLocks noGrp="1"/>
          </p:cNvSpPr>
          <p:nvPr>
            <p:ph type="body" sz="quarter" idx="13"/>
          </p:nvPr>
        </p:nvSpPr>
        <p:spPr>
          <a:effectLst/>
        </p:spPr>
        <p:txBody>
          <a:bodyPr/>
          <a:lstStyle/>
          <a:p>
            <a:r>
              <a:rPr lang="en-US" sz="3600" dirty="0">
                <a:effectLst>
                  <a:outerShdw blurRad="38100" dist="38100" dir="2700000" algn="tl">
                    <a:srgbClr val="000000">
                      <a:alpha val="43137"/>
                    </a:srgbClr>
                  </a:outerShdw>
                </a:effectLst>
              </a:rPr>
              <a:t>Teanaway</a:t>
            </a:r>
          </a:p>
        </p:txBody>
      </p:sp>
      <p:sp>
        <p:nvSpPr>
          <p:cNvPr id="10" name="Text Placeholder 9"/>
          <p:cNvSpPr>
            <a:spLocks noGrp="1"/>
          </p:cNvSpPr>
          <p:nvPr>
            <p:ph type="body" sz="half" idx="17"/>
          </p:nvPr>
        </p:nvSpPr>
        <p:spPr>
          <a:effectLst/>
        </p:spPr>
        <p:txBody>
          <a:bodyPr>
            <a:normAutofit/>
          </a:bodyPr>
          <a:lstStyle/>
          <a:p>
            <a:r>
              <a:rPr lang="en-US" sz="2400" dirty="0">
                <a:effectLst>
                  <a:outerShdw blurRad="38100" dist="38100" dir="2700000" algn="tl">
                    <a:srgbClr val="000000">
                      <a:alpha val="43137"/>
                    </a:srgbClr>
                  </a:outerShdw>
                </a:effectLst>
              </a:rPr>
              <a:t>Jack</a:t>
            </a:r>
          </a:p>
          <a:p>
            <a:r>
              <a:rPr lang="en-US" sz="2400" dirty="0">
                <a:effectLst>
                  <a:outerShdw blurRad="38100" dist="38100" dir="2700000" algn="tl">
                    <a:srgbClr val="000000">
                      <a:alpha val="43137"/>
                    </a:srgbClr>
                  </a:outerShdw>
                </a:effectLst>
              </a:rPr>
              <a:t>Miller</a:t>
            </a:r>
          </a:p>
          <a:p>
            <a:r>
              <a:rPr lang="en-US" sz="2400" dirty="0">
                <a:effectLst>
                  <a:outerShdw blurRad="38100" dist="38100" dir="2700000" algn="tl">
                    <a:srgbClr val="000000">
                      <a:alpha val="43137"/>
                    </a:srgbClr>
                  </a:outerShdw>
                </a:effectLst>
              </a:rPr>
              <a:t>Standup</a:t>
            </a:r>
          </a:p>
        </p:txBody>
      </p:sp>
      <p:sp>
        <p:nvSpPr>
          <p:cNvPr id="13" name="TextBox 12"/>
          <p:cNvSpPr txBox="1"/>
          <p:nvPr/>
        </p:nvSpPr>
        <p:spPr>
          <a:xfrm>
            <a:off x="8227503" y="4678780"/>
            <a:ext cx="3445329" cy="1815882"/>
          </a:xfrm>
          <a:prstGeom prst="rect">
            <a:avLst/>
          </a:prstGeom>
          <a:noFill/>
          <a:effectLst/>
        </p:spPr>
        <p:txBody>
          <a:bodyPr wrap="square" rtlCol="0">
            <a:spAutoFit/>
          </a:bodyPr>
          <a:lstStyle/>
          <a:p>
            <a:r>
              <a:rPr lang="en-US" sz="2800" dirty="0">
                <a:effectLst>
                  <a:outerShdw blurRad="38100" dist="38100" dir="2700000" algn="tl">
                    <a:srgbClr val="000000">
                      <a:alpha val="43137"/>
                    </a:srgbClr>
                  </a:outerShdw>
                </a:effectLst>
              </a:rPr>
              <a:t>Sampled 3 times:</a:t>
            </a:r>
          </a:p>
          <a:p>
            <a:r>
              <a:rPr lang="en-US" sz="2800" dirty="0">
                <a:effectLst>
                  <a:outerShdw blurRad="38100" dist="38100" dir="2700000" algn="tl">
                    <a:srgbClr val="000000">
                      <a:alpha val="43137"/>
                    </a:srgbClr>
                  </a:outerShdw>
                </a:effectLst>
              </a:rPr>
              <a:t>	Summer ‘17</a:t>
            </a:r>
          </a:p>
          <a:p>
            <a:r>
              <a:rPr lang="en-US" sz="2800" dirty="0">
                <a:effectLst>
                  <a:outerShdw blurRad="38100" dist="38100" dir="2700000" algn="tl">
                    <a:srgbClr val="000000">
                      <a:alpha val="43137"/>
                    </a:srgbClr>
                  </a:outerShdw>
                </a:effectLst>
              </a:rPr>
              <a:t>	Fall ‘17</a:t>
            </a:r>
          </a:p>
          <a:p>
            <a:r>
              <a:rPr lang="en-US" sz="2800" dirty="0">
                <a:effectLst>
                  <a:outerShdw blurRad="38100" dist="38100" dir="2700000" algn="tl">
                    <a:srgbClr val="000000">
                      <a:alpha val="43137"/>
                    </a:srgbClr>
                  </a:outerShdw>
                </a:effectLst>
              </a:rPr>
              <a:t>	Summer ‘18</a:t>
            </a:r>
          </a:p>
        </p:txBody>
      </p:sp>
      <p:sp>
        <p:nvSpPr>
          <p:cNvPr id="15" name="Slide Number Placeholder 14"/>
          <p:cNvSpPr>
            <a:spLocks noGrp="1"/>
          </p:cNvSpPr>
          <p:nvPr>
            <p:ph type="sldNum" sz="quarter" idx="12"/>
          </p:nvPr>
        </p:nvSpPr>
        <p:spPr>
          <a:effectLst/>
        </p:spPr>
        <p:txBody>
          <a:bodyPr/>
          <a:lstStyle/>
          <a:p>
            <a:fld id="{6D22F896-40B5-4ADD-8801-0D06FADFA095}" type="slidenum">
              <a:rPr lang="en-US" smtClean="0">
                <a:effectLst>
                  <a:outerShdw blurRad="38100" dist="38100" dir="2700000" algn="tl">
                    <a:srgbClr val="000000">
                      <a:alpha val="43137"/>
                    </a:srgbClr>
                  </a:outerShdw>
                </a:effectLst>
              </a:rPr>
              <a:t>11</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1158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uiExpand="1" build="p"/>
      <p:bldP spid="6" grpId="0" build="p"/>
      <p:bldP spid="9" grpId="0" uiExpand="1" build="p"/>
      <p:bldP spid="7" grpId="0" build="p"/>
      <p:bldP spid="10" grpId="0" uiExpand="1" build="p"/>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p:txBody>
          <a:bodyPr/>
          <a:lstStyle/>
          <a:p>
            <a:r>
              <a:rPr lang="en-US" dirty="0">
                <a:solidFill>
                  <a:schemeClr val="tx1">
                    <a:lumMod val="65000"/>
                  </a:schemeClr>
                </a:solidFill>
              </a:rPr>
              <a:t>Google Earth</a:t>
            </a:r>
          </a:p>
        </p:txBody>
      </p:sp>
      <p:pic>
        <p:nvPicPr>
          <p:cNvPr id="9" name="Picture 8"/>
          <p:cNvPicPr>
            <a:picLocks noChangeAspect="1"/>
          </p:cNvPicPr>
          <p:nvPr/>
        </p:nvPicPr>
        <p:blipFill>
          <a:blip r:embed="rId2"/>
          <a:stretch>
            <a:fillRect/>
          </a:stretch>
        </p:blipFill>
        <p:spPr>
          <a:xfrm>
            <a:off x="1519701" y="0"/>
            <a:ext cx="6700085" cy="6858594"/>
          </a:xfrm>
          <a:prstGeom prst="rect">
            <a:avLst/>
          </a:prstGeom>
        </p:spPr>
      </p:pic>
      <p:sp>
        <p:nvSpPr>
          <p:cNvPr id="11" name="TextBox 10"/>
          <p:cNvSpPr txBox="1"/>
          <p:nvPr/>
        </p:nvSpPr>
        <p:spPr>
          <a:xfrm>
            <a:off x="8299882" y="0"/>
            <a:ext cx="3728986" cy="2677656"/>
          </a:xfrm>
          <a:prstGeom prst="rect">
            <a:avLst/>
          </a:prstGeom>
          <a:noFill/>
          <a:effectLst/>
        </p:spPr>
        <p:txBody>
          <a:bodyPr wrap="square" rtlCol="0">
            <a:spAutoFit/>
          </a:bodyPr>
          <a:lstStyle/>
          <a:p>
            <a:r>
              <a:rPr lang="en-US" sz="2400" dirty="0"/>
              <a:t>Sampled:</a:t>
            </a:r>
          </a:p>
          <a:p>
            <a:r>
              <a:rPr lang="en-US" sz="2400" dirty="0"/>
              <a:t>	Summer ‘17</a:t>
            </a:r>
          </a:p>
          <a:p>
            <a:r>
              <a:rPr lang="en-US" sz="2400" dirty="0"/>
              <a:t>	Fall ‘17</a:t>
            </a:r>
          </a:p>
          <a:p>
            <a:r>
              <a:rPr lang="en-US" sz="2400" dirty="0"/>
              <a:t>	Summer </a:t>
            </a:r>
            <a:r>
              <a:rPr lang="en-US" sz="2400" dirty="0" smtClean="0"/>
              <a:t>’18</a:t>
            </a:r>
          </a:p>
          <a:p>
            <a:endParaRPr lang="en-US" sz="2400" dirty="0" smtClean="0"/>
          </a:p>
          <a:p>
            <a:r>
              <a:rPr lang="en-US" sz="2400" dirty="0"/>
              <a:t>N=30 (10 sites sampled 3x)</a:t>
            </a:r>
          </a:p>
          <a:p>
            <a:endParaRPr lang="en-US" sz="2400" dirty="0"/>
          </a:p>
        </p:txBody>
      </p:sp>
      <p:sp>
        <p:nvSpPr>
          <p:cNvPr id="13" name="Slide Number Placeholder 12"/>
          <p:cNvSpPr>
            <a:spLocks noGrp="1"/>
          </p:cNvSpPr>
          <p:nvPr>
            <p:ph type="sldNum" sz="quarter" idx="12"/>
          </p:nvPr>
        </p:nvSpPr>
        <p:spPr/>
        <p:txBody>
          <a:bodyPr/>
          <a:lstStyle/>
          <a:p>
            <a:fld id="{DF28FB93-0A08-4E7D-8E63-9EFA29F1E093}" type="slidenum">
              <a:rPr lang="en-US" smtClean="0"/>
              <a:pPr/>
              <a:t>12</a:t>
            </a:fld>
            <a:endParaRPr lang="en-US" dirty="0"/>
          </a:p>
        </p:txBody>
      </p:sp>
      <p:sp>
        <p:nvSpPr>
          <p:cNvPr id="7" name="TextBox 6"/>
          <p:cNvSpPr txBox="1"/>
          <p:nvPr/>
        </p:nvSpPr>
        <p:spPr>
          <a:xfrm>
            <a:off x="8293995" y="3925907"/>
            <a:ext cx="3734873" cy="2308324"/>
          </a:xfrm>
          <a:prstGeom prst="rect">
            <a:avLst/>
          </a:prstGeom>
          <a:noFill/>
          <a:effectLst/>
        </p:spPr>
        <p:txBody>
          <a:bodyPr wrap="square" rtlCol="0">
            <a:spAutoFit/>
          </a:bodyPr>
          <a:lstStyle/>
          <a:p>
            <a:r>
              <a:rPr lang="en-US" sz="2400" dirty="0" smtClean="0"/>
              <a:t>Fish Sampled:</a:t>
            </a:r>
            <a:endParaRPr lang="en-US" sz="2400" dirty="0"/>
          </a:p>
          <a:p>
            <a:r>
              <a:rPr lang="en-US" sz="2400" dirty="0"/>
              <a:t>	Summer ‘</a:t>
            </a:r>
            <a:r>
              <a:rPr lang="en-US" sz="2400" dirty="0" smtClean="0"/>
              <a:t>17</a:t>
            </a:r>
            <a:endParaRPr lang="en-US" sz="2400" dirty="0"/>
          </a:p>
          <a:p>
            <a:r>
              <a:rPr lang="en-US" sz="2400" dirty="0"/>
              <a:t>	Summer </a:t>
            </a:r>
            <a:r>
              <a:rPr lang="en-US" sz="2400" dirty="0" smtClean="0"/>
              <a:t>’18</a:t>
            </a:r>
          </a:p>
          <a:p>
            <a:endParaRPr lang="en-US" sz="2400" dirty="0" smtClean="0"/>
          </a:p>
          <a:p>
            <a:r>
              <a:rPr lang="en-US" sz="2400" dirty="0" smtClean="0"/>
              <a:t>N=20 </a:t>
            </a:r>
            <a:r>
              <a:rPr lang="en-US" sz="2400" dirty="0"/>
              <a:t>(10 sites sampled </a:t>
            </a:r>
            <a:r>
              <a:rPr lang="en-US" sz="2400" dirty="0" smtClean="0"/>
              <a:t>2x</a:t>
            </a:r>
            <a:r>
              <a:rPr lang="en-US" sz="2400" dirty="0"/>
              <a:t>)</a:t>
            </a:r>
          </a:p>
          <a:p>
            <a:endParaRPr lang="en-US" sz="2400" dirty="0"/>
          </a:p>
        </p:txBody>
      </p:sp>
    </p:spTree>
    <p:extLst>
      <p:ext uri="{BB962C8B-B14F-4D97-AF65-F5344CB8AC3E}">
        <p14:creationId xmlns:p14="http://schemas.microsoft.com/office/powerpoint/2010/main" val="295808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p:txBody>
          <a:bodyPr/>
          <a:lstStyle/>
          <a:p>
            <a:endParaRPr lang="en-US" dirty="0">
              <a:effectLst/>
            </a:endParaRPr>
          </a:p>
        </p:txBody>
      </p:sp>
      <p:sp>
        <p:nvSpPr>
          <p:cNvPr id="2" name="Title 1"/>
          <p:cNvSpPr>
            <a:spLocks noGrp="1"/>
          </p:cNvSpPr>
          <p:nvPr>
            <p:ph type="title"/>
          </p:nvPr>
        </p:nvSpPr>
        <p:spPr/>
        <p:txBody>
          <a:bodyPr/>
          <a:lstStyle/>
          <a:p>
            <a:r>
              <a:rPr lang="en-US" dirty="0">
                <a:latin typeface="+mn-lt"/>
              </a:rPr>
              <a:t>Methods – Site Characterization</a:t>
            </a:r>
          </a:p>
        </p:txBody>
      </p:sp>
      <p:sp>
        <p:nvSpPr>
          <p:cNvPr id="3" name="Content Placeholder 2"/>
          <p:cNvSpPr>
            <a:spLocks noGrp="1"/>
          </p:cNvSpPr>
          <p:nvPr>
            <p:ph idx="1"/>
          </p:nvPr>
        </p:nvSpPr>
        <p:spPr/>
        <p:txBody>
          <a:bodyPr/>
          <a:lstStyle/>
          <a:p>
            <a:r>
              <a:rPr lang="en-US" dirty="0"/>
              <a:t>Elevation (m)</a:t>
            </a:r>
          </a:p>
          <a:p>
            <a:r>
              <a:rPr lang="en-US" dirty="0"/>
              <a:t>Aspect (º)</a:t>
            </a:r>
          </a:p>
          <a:p>
            <a:r>
              <a:rPr lang="en-US" dirty="0"/>
              <a:t>Slope (%)</a:t>
            </a:r>
          </a:p>
          <a:p>
            <a:r>
              <a:rPr lang="en-US" dirty="0"/>
              <a:t>Bank Full (m)</a:t>
            </a:r>
          </a:p>
          <a:p>
            <a:r>
              <a:rPr lang="en-US" dirty="0"/>
              <a:t>Pebble Median (mm)</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1427" t="18324" r="21095" b="10585"/>
          <a:stretch/>
        </p:blipFill>
        <p:spPr>
          <a:xfrm>
            <a:off x="9879531" y="248193"/>
            <a:ext cx="2073672" cy="2913016"/>
          </a:xfrm>
          <a:prstGeom prst="rect">
            <a:avLst/>
          </a:prstGeom>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602" t="15341" r="8205" b="19489"/>
          <a:stretch/>
        </p:blipFill>
        <p:spPr>
          <a:xfrm>
            <a:off x="6942918" y="1619794"/>
            <a:ext cx="2634451" cy="3004457"/>
          </a:xfrm>
          <a:prstGeom prst="rect">
            <a:avLst/>
          </a:prstGeom>
          <a:effectLst/>
        </p:spPr>
      </p:pic>
      <p:pic>
        <p:nvPicPr>
          <p:cNvPr id="6" name="Picture 4" descr="Image result for wolman pebble cou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212" y="4098469"/>
            <a:ext cx="3383280" cy="2537462"/>
          </a:xfrm>
          <a:prstGeom prst="rect">
            <a:avLst/>
          </a:prstGeom>
          <a:noFill/>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241465" y="5996224"/>
            <a:ext cx="1914820" cy="307777"/>
          </a:xfrm>
          <a:prstGeom prst="rect">
            <a:avLst/>
          </a:prstGeom>
          <a:noFill/>
        </p:spPr>
        <p:txBody>
          <a:bodyPr wrap="none" rtlCol="0">
            <a:spAutoFit/>
          </a:bodyPr>
          <a:lstStyle/>
          <a:p>
            <a:r>
              <a:rPr lang="en-US" sz="1400" dirty="0"/>
              <a:t>Wolman Pebble Count</a:t>
            </a:r>
          </a:p>
        </p:txBody>
      </p:sp>
      <p:sp>
        <p:nvSpPr>
          <p:cNvPr id="8" name="TextBox 7"/>
          <p:cNvSpPr txBox="1"/>
          <p:nvPr/>
        </p:nvSpPr>
        <p:spPr>
          <a:xfrm>
            <a:off x="7663543" y="4642451"/>
            <a:ext cx="1043876" cy="307777"/>
          </a:xfrm>
          <a:prstGeom prst="rect">
            <a:avLst/>
          </a:prstGeom>
          <a:noFill/>
        </p:spPr>
        <p:txBody>
          <a:bodyPr wrap="none" rtlCol="0">
            <a:spAutoFit/>
          </a:bodyPr>
          <a:lstStyle/>
          <a:p>
            <a:r>
              <a:rPr lang="en-US" sz="1400" dirty="0"/>
              <a:t>Clinometer</a:t>
            </a:r>
          </a:p>
        </p:txBody>
      </p:sp>
      <p:sp>
        <p:nvSpPr>
          <p:cNvPr id="10" name="Slide Number Placeholder 9"/>
          <p:cNvSpPr>
            <a:spLocks noGrp="1"/>
          </p:cNvSpPr>
          <p:nvPr>
            <p:ph type="sldNum" sz="quarter" idx="12"/>
          </p:nvPr>
        </p:nvSpPr>
        <p:spPr/>
        <p:txBody>
          <a:bodyPr/>
          <a:lstStyle/>
          <a:p>
            <a:fld id="{DF28FB93-0A08-4E7D-8E63-9EFA29F1E093}" type="slidenum">
              <a:rPr lang="en-US" smtClean="0"/>
              <a:pPr/>
              <a:t>13</a:t>
            </a:fld>
            <a:endParaRPr lang="en-US" dirty="0"/>
          </a:p>
        </p:txBody>
      </p:sp>
    </p:spTree>
    <p:extLst>
      <p:ext uri="{BB962C8B-B14F-4D97-AF65-F5344CB8AC3E}">
        <p14:creationId xmlns:p14="http://schemas.microsoft.com/office/powerpoint/2010/main" val="16867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Methods – Seasonal Variables</a:t>
            </a:r>
          </a:p>
        </p:txBody>
      </p:sp>
      <p:sp>
        <p:nvSpPr>
          <p:cNvPr id="3" name="Content Placeholder 2"/>
          <p:cNvSpPr>
            <a:spLocks noGrp="1"/>
          </p:cNvSpPr>
          <p:nvPr>
            <p:ph idx="1"/>
          </p:nvPr>
        </p:nvSpPr>
        <p:spPr/>
        <p:txBody>
          <a:bodyPr/>
          <a:lstStyle/>
          <a:p>
            <a:r>
              <a:rPr lang="en-US" dirty="0" smtClean="0"/>
              <a:t>Wetted </a:t>
            </a:r>
            <a:r>
              <a:rPr lang="en-US" dirty="0"/>
              <a:t>Width (m)</a:t>
            </a:r>
          </a:p>
          <a:p>
            <a:r>
              <a:rPr lang="en-US" dirty="0"/>
              <a:t>Depth (m)</a:t>
            </a:r>
          </a:p>
          <a:p>
            <a:r>
              <a:rPr lang="en-US" dirty="0"/>
              <a:t>Discharge (L s</a:t>
            </a:r>
            <a:r>
              <a:rPr lang="en-US" baseline="30000" dirty="0"/>
              <a:t>-1</a:t>
            </a:r>
            <a:r>
              <a:rPr lang="en-US" dirty="0"/>
              <a:t>)</a:t>
            </a:r>
          </a:p>
          <a:p>
            <a:r>
              <a:rPr lang="en-US" dirty="0"/>
              <a:t>Canopy (% open)</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6067" y="1841860"/>
            <a:ext cx="6531429" cy="4898573"/>
          </a:xfrm>
          <a:prstGeom prst="rect">
            <a:avLst/>
          </a:prstGeom>
          <a:effectLst/>
        </p:spPr>
      </p:pic>
      <p:sp>
        <p:nvSpPr>
          <p:cNvPr id="5" name="TextBox 4"/>
          <p:cNvSpPr txBox="1"/>
          <p:nvPr/>
        </p:nvSpPr>
        <p:spPr>
          <a:xfrm>
            <a:off x="9736183" y="1449977"/>
            <a:ext cx="2455817" cy="523220"/>
          </a:xfrm>
          <a:prstGeom prst="rect">
            <a:avLst/>
          </a:prstGeom>
          <a:noFill/>
        </p:spPr>
        <p:txBody>
          <a:bodyPr wrap="square" rtlCol="0">
            <a:spAutoFit/>
          </a:bodyPr>
          <a:lstStyle/>
          <a:p>
            <a:pPr algn="r"/>
            <a:r>
              <a:rPr lang="en-US" sz="1400" dirty="0"/>
              <a:t>Flow Meter at Jack Cr.</a:t>
            </a:r>
          </a:p>
          <a:p>
            <a:pPr algn="r"/>
            <a:endParaRPr lang="en-US" sz="14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5826" t="14094" r="-798" b="12582"/>
          <a:stretch/>
        </p:blipFill>
        <p:spPr>
          <a:xfrm>
            <a:off x="388507" y="4062549"/>
            <a:ext cx="2569651" cy="2645228"/>
          </a:xfrm>
          <a:prstGeom prst="rect">
            <a:avLst/>
          </a:prstGeom>
          <a:effectLst/>
        </p:spPr>
      </p:pic>
      <p:sp>
        <p:nvSpPr>
          <p:cNvPr id="7" name="TextBox 6"/>
          <p:cNvSpPr txBox="1"/>
          <p:nvPr/>
        </p:nvSpPr>
        <p:spPr>
          <a:xfrm>
            <a:off x="315730" y="3703600"/>
            <a:ext cx="2194559" cy="523220"/>
          </a:xfrm>
          <a:prstGeom prst="rect">
            <a:avLst/>
          </a:prstGeom>
          <a:noFill/>
        </p:spPr>
        <p:txBody>
          <a:bodyPr wrap="square" rtlCol="0">
            <a:spAutoFit/>
          </a:bodyPr>
          <a:lstStyle/>
          <a:p>
            <a:r>
              <a:rPr lang="en-US" sz="1400" dirty="0"/>
              <a:t>Densiometer</a:t>
            </a:r>
          </a:p>
          <a:p>
            <a:endParaRPr lang="en-US" sz="1400" dirty="0"/>
          </a:p>
        </p:txBody>
      </p:sp>
      <p:sp>
        <p:nvSpPr>
          <p:cNvPr id="9" name="Slide Number Placeholder 8"/>
          <p:cNvSpPr>
            <a:spLocks noGrp="1"/>
          </p:cNvSpPr>
          <p:nvPr>
            <p:ph type="sldNum" sz="quarter" idx="12"/>
          </p:nvPr>
        </p:nvSpPr>
        <p:spPr/>
        <p:txBody>
          <a:bodyPr/>
          <a:lstStyle/>
          <a:p>
            <a:fld id="{DF28FB93-0A08-4E7D-8E63-9EFA29F1E093}" type="slidenum">
              <a:rPr lang="en-US" smtClean="0"/>
              <a:pPr/>
              <a:t>14</a:t>
            </a:fld>
            <a:endParaRPr lang="en-US" dirty="0"/>
          </a:p>
        </p:txBody>
      </p:sp>
      <p:sp>
        <p:nvSpPr>
          <p:cNvPr id="10" name="Footer Placeholder 9"/>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6540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Methods – Seasonal Variables</a:t>
            </a:r>
          </a:p>
        </p:txBody>
      </p:sp>
      <p:sp>
        <p:nvSpPr>
          <p:cNvPr id="3" name="Content Placeholder 2"/>
          <p:cNvSpPr>
            <a:spLocks noGrp="1"/>
          </p:cNvSpPr>
          <p:nvPr>
            <p:ph idx="1"/>
          </p:nvPr>
        </p:nvSpPr>
        <p:spPr/>
        <p:txBody>
          <a:bodyPr/>
          <a:lstStyle/>
          <a:p>
            <a:r>
              <a:rPr lang="en-US" dirty="0"/>
              <a:t>Ammonium (mg N </a:t>
            </a:r>
            <a:r>
              <a:rPr lang="en-US" dirty="0" smtClean="0"/>
              <a:t>L</a:t>
            </a:r>
            <a:r>
              <a:rPr lang="en-US" baseline="30000" dirty="0" smtClean="0"/>
              <a:t>-1</a:t>
            </a:r>
            <a:r>
              <a:rPr lang="en-US" dirty="0" smtClean="0"/>
              <a:t>; values </a:t>
            </a:r>
            <a:r>
              <a:rPr lang="en-US" dirty="0"/>
              <a:t>were positive but below detection limit of </a:t>
            </a:r>
            <a:r>
              <a:rPr lang="en-US" dirty="0" smtClean="0"/>
              <a:t>≈ 0.015 </a:t>
            </a:r>
            <a:r>
              <a:rPr lang="en-US" dirty="0"/>
              <a:t>mg N </a:t>
            </a:r>
            <a:r>
              <a:rPr lang="en-US" dirty="0" smtClean="0"/>
              <a:t>L</a:t>
            </a:r>
            <a:r>
              <a:rPr lang="en-US" baseline="30000" dirty="0" smtClean="0"/>
              <a:t>-1</a:t>
            </a:r>
            <a:r>
              <a:rPr lang="en-US" dirty="0" smtClean="0"/>
              <a:t>)</a:t>
            </a:r>
          </a:p>
          <a:p>
            <a:r>
              <a:rPr lang="en-US" dirty="0" smtClean="0"/>
              <a:t>Nitrate </a:t>
            </a:r>
            <a:r>
              <a:rPr lang="en-US" dirty="0"/>
              <a:t>(mg N </a:t>
            </a:r>
            <a:r>
              <a:rPr lang="en-US" dirty="0" smtClean="0"/>
              <a:t>L</a:t>
            </a:r>
            <a:r>
              <a:rPr lang="en-US" baseline="30000" dirty="0" smtClean="0"/>
              <a:t>-1</a:t>
            </a:r>
            <a:r>
              <a:rPr lang="en-US" dirty="0" smtClean="0"/>
              <a:t>; Some </a:t>
            </a:r>
            <a:r>
              <a:rPr lang="en-US" dirty="0"/>
              <a:t>values were below detection </a:t>
            </a:r>
            <a:r>
              <a:rPr lang="en-US" dirty="0" smtClean="0"/>
              <a:t>limit)</a:t>
            </a:r>
          </a:p>
          <a:p>
            <a:r>
              <a:rPr lang="en-US" dirty="0" smtClean="0"/>
              <a:t>Phosphate </a:t>
            </a:r>
            <a:r>
              <a:rPr lang="en-US" dirty="0"/>
              <a:t>(mg P L</a:t>
            </a:r>
            <a:r>
              <a:rPr lang="en-US" baseline="30000" dirty="0"/>
              <a:t>-1</a:t>
            </a:r>
            <a:r>
              <a:rPr lang="en-US" dirty="0"/>
              <a:t>)</a:t>
            </a:r>
          </a:p>
          <a:p>
            <a:r>
              <a:rPr lang="en-US" dirty="0"/>
              <a:t>Dissolved Organic Carbon (mg C L</a:t>
            </a:r>
            <a:r>
              <a:rPr lang="en-US" baseline="30000" dirty="0"/>
              <a:t>-1</a:t>
            </a:r>
            <a:r>
              <a:rPr lang="en-US" dirty="0"/>
              <a:t>)</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52" y="4255061"/>
            <a:ext cx="3340828" cy="2505621"/>
          </a:xfrm>
          <a:prstGeom prst="rect">
            <a:avLst/>
          </a:prstGeom>
          <a:effectLst/>
        </p:spPr>
      </p:pic>
      <p:sp>
        <p:nvSpPr>
          <p:cNvPr id="5" name="TextBox 4"/>
          <p:cNvSpPr txBox="1"/>
          <p:nvPr/>
        </p:nvSpPr>
        <p:spPr>
          <a:xfrm>
            <a:off x="0" y="3944319"/>
            <a:ext cx="2916284" cy="307777"/>
          </a:xfrm>
          <a:prstGeom prst="rect">
            <a:avLst/>
          </a:prstGeom>
          <a:noFill/>
          <a:effectLst/>
        </p:spPr>
        <p:txBody>
          <a:bodyPr wrap="square" rtlCol="0">
            <a:spAutoFit/>
          </a:bodyPr>
          <a:lstStyle/>
          <a:p>
            <a:r>
              <a:rPr lang="en-US" sz="1400" dirty="0"/>
              <a:t>Water samples filtered and frozen.</a:t>
            </a:r>
          </a:p>
        </p:txBody>
      </p:sp>
      <p:sp>
        <p:nvSpPr>
          <p:cNvPr id="7" name="TextBox 6"/>
          <p:cNvSpPr txBox="1"/>
          <p:nvPr/>
        </p:nvSpPr>
        <p:spPr>
          <a:xfrm>
            <a:off x="4262880" y="3941585"/>
            <a:ext cx="3080017" cy="307777"/>
          </a:xfrm>
          <a:prstGeom prst="rect">
            <a:avLst/>
          </a:prstGeom>
          <a:noFill/>
          <a:effectLst/>
        </p:spPr>
        <p:txBody>
          <a:bodyPr wrap="square" rtlCol="0">
            <a:spAutoFit/>
          </a:bodyPr>
          <a:lstStyle/>
          <a:p>
            <a:r>
              <a:rPr lang="en-US" sz="1400" dirty="0"/>
              <a:t>AQ1 Discrete Analyzer</a:t>
            </a:r>
          </a:p>
        </p:txBody>
      </p:sp>
      <p:pic>
        <p:nvPicPr>
          <p:cNvPr id="10" name="Picture 2" descr="Image result for toc-l tdoc analyz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6319" y="4271059"/>
            <a:ext cx="2439986" cy="243998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651564" y="3809988"/>
            <a:ext cx="2540436" cy="523220"/>
          </a:xfrm>
          <a:prstGeom prst="rect">
            <a:avLst/>
          </a:prstGeom>
          <a:noFill/>
          <a:effectLst/>
        </p:spPr>
        <p:txBody>
          <a:bodyPr wrap="square" rtlCol="0">
            <a:spAutoFit/>
          </a:bodyPr>
          <a:lstStyle/>
          <a:p>
            <a:r>
              <a:rPr lang="en-US" sz="1400" dirty="0"/>
              <a:t>TOC-L Total Organic Carbon Analyzer</a:t>
            </a:r>
          </a:p>
        </p:txBody>
      </p:sp>
      <p:sp>
        <p:nvSpPr>
          <p:cNvPr id="14" name="Slide Number Placeholder 13"/>
          <p:cNvSpPr>
            <a:spLocks noGrp="1"/>
          </p:cNvSpPr>
          <p:nvPr>
            <p:ph type="sldNum" sz="quarter" idx="12"/>
          </p:nvPr>
        </p:nvSpPr>
        <p:spPr/>
        <p:txBody>
          <a:bodyPr/>
          <a:lstStyle/>
          <a:p>
            <a:fld id="{DF28FB93-0A08-4E7D-8E63-9EFA29F1E093}" type="slidenum">
              <a:rPr lang="en-US" smtClean="0"/>
              <a:pPr/>
              <a:t>15</a:t>
            </a:fld>
            <a:endParaRPr lang="en-US" dirty="0"/>
          </a:p>
        </p:txBody>
      </p:sp>
      <p:sp>
        <p:nvSpPr>
          <p:cNvPr id="15" name="Footer Placeholder 14"/>
          <p:cNvSpPr>
            <a:spLocks noGrp="1"/>
          </p:cNvSpPr>
          <p:nvPr>
            <p:ph type="ftr" sz="quarter" idx="11"/>
          </p:nvPr>
        </p:nvSpPr>
        <p:spPr/>
        <p:txBody>
          <a:bodyPr/>
          <a:lstStyle/>
          <a:p>
            <a:endParaRPr lang="en-US" dirty="0"/>
          </a:p>
        </p:txBody>
      </p:sp>
      <p:sp>
        <p:nvSpPr>
          <p:cNvPr id="12" name="TextBox 11">
            <a:extLst>
              <a:ext uri="{FF2B5EF4-FFF2-40B4-BE49-F238E27FC236}">
                <a16:creationId xmlns:a16="http://schemas.microsoft.com/office/drawing/2014/main" id="{3C178321-F513-D142-B2D4-E2E336A8144E}"/>
              </a:ext>
            </a:extLst>
          </p:cNvPr>
          <p:cNvSpPr txBox="1"/>
          <p:nvPr/>
        </p:nvSpPr>
        <p:spPr>
          <a:xfrm>
            <a:off x="7879638" y="2117242"/>
            <a:ext cx="3192578" cy="646331"/>
          </a:xfrm>
          <a:prstGeom prst="rect">
            <a:avLst/>
          </a:prstGeom>
          <a:noFill/>
        </p:spPr>
        <p:txBody>
          <a:bodyPr wrap="square" rtlCol="0">
            <a:spAutoFit/>
          </a:bodyPr>
          <a:lstStyle/>
          <a:p>
            <a:r>
              <a:rPr lang="en-US" dirty="0"/>
              <a:t>Combined to </a:t>
            </a:r>
            <a:r>
              <a:rPr lang="en-US" u="sng" dirty="0"/>
              <a:t>relative</a:t>
            </a:r>
            <a:r>
              <a:rPr lang="en-US" dirty="0"/>
              <a:t> dissolved inorganic </a:t>
            </a:r>
            <a:r>
              <a:rPr lang="en-US" dirty="0" smtClean="0"/>
              <a:t>nitrogen </a:t>
            </a:r>
            <a:r>
              <a:rPr lang="en-US" dirty="0"/>
              <a:t>(DIN)</a:t>
            </a:r>
          </a:p>
        </p:txBody>
      </p:sp>
      <p:pic>
        <p:nvPicPr>
          <p:cNvPr id="1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505" y="4275330"/>
            <a:ext cx="4288709" cy="2412853"/>
          </a:xfrm>
          <a:prstGeom prst="rect">
            <a:avLst/>
          </a:prstGeom>
          <a:effectLst/>
        </p:spPr>
      </p:pic>
    </p:spTree>
    <p:extLst>
      <p:ext uri="{BB962C8B-B14F-4D97-AF65-F5344CB8AC3E}">
        <p14:creationId xmlns:p14="http://schemas.microsoft.com/office/powerpoint/2010/main" val="319983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Methods – Seasonal Variables</a:t>
            </a:r>
          </a:p>
        </p:txBody>
      </p:sp>
      <p:sp>
        <p:nvSpPr>
          <p:cNvPr id="3" name="Content Placeholder 2"/>
          <p:cNvSpPr>
            <a:spLocks noGrp="1"/>
          </p:cNvSpPr>
          <p:nvPr>
            <p:ph idx="1"/>
          </p:nvPr>
        </p:nvSpPr>
        <p:spPr/>
        <p:txBody>
          <a:bodyPr/>
          <a:lstStyle/>
          <a:p>
            <a:r>
              <a:rPr lang="en-US" dirty="0" smtClean="0"/>
              <a:t>Light as Photosynthetically </a:t>
            </a:r>
            <a:r>
              <a:rPr lang="en-US" dirty="0"/>
              <a:t>Active Radiation (</a:t>
            </a:r>
            <a:r>
              <a:rPr lang="en-US" dirty="0" smtClean="0"/>
              <a:t>PAR; µmol </a:t>
            </a:r>
            <a:r>
              <a:rPr lang="en-US" dirty="0"/>
              <a:t>photons m</a:t>
            </a:r>
            <a:r>
              <a:rPr lang="en-US" baseline="30000" dirty="0"/>
              <a:t>-2</a:t>
            </a:r>
            <a:r>
              <a:rPr lang="en-US" dirty="0"/>
              <a:t> s</a:t>
            </a:r>
            <a:r>
              <a:rPr lang="en-US" baseline="30000" dirty="0"/>
              <a:t>-1</a:t>
            </a:r>
            <a:r>
              <a:rPr lang="en-US" dirty="0"/>
              <a:t>)</a:t>
            </a:r>
          </a:p>
          <a:p>
            <a:r>
              <a:rPr lang="en-US" dirty="0"/>
              <a:t>Water Temperature (ºC)</a:t>
            </a:r>
          </a:p>
          <a:p>
            <a:r>
              <a:rPr lang="en-US" dirty="0"/>
              <a:t>Dissolved Oxygen (</a:t>
            </a:r>
            <a:r>
              <a:rPr lang="en-US" dirty="0" smtClean="0"/>
              <a:t>DO; mg </a:t>
            </a:r>
            <a:r>
              <a:rPr lang="en-US" dirty="0"/>
              <a:t>L</a:t>
            </a:r>
            <a:r>
              <a:rPr lang="en-US" baseline="30000" dirty="0"/>
              <a:t>-1</a:t>
            </a:r>
            <a:r>
              <a:rPr lang="en-US" dirty="0" smtClean="0"/>
              <a:t>)</a:t>
            </a:r>
          </a:p>
          <a:p>
            <a:r>
              <a:rPr lang="en-US" dirty="0"/>
              <a:t>Deployed </a:t>
            </a:r>
            <a:r>
              <a:rPr lang="en-US" dirty="0" smtClean="0"/>
              <a:t>in the evening of day 1 and retrieved the morning of day 3 ≈ 40 hrs.</a:t>
            </a:r>
            <a:endParaRPr lang="en-US" dirty="0"/>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0185" t="25081"/>
          <a:stretch/>
        </p:blipFill>
        <p:spPr>
          <a:xfrm>
            <a:off x="1161534" y="3610481"/>
            <a:ext cx="4173582" cy="2938193"/>
          </a:xfrm>
          <a:prstGeom prst="rect">
            <a:avLst/>
          </a:prstGeom>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5803" y="3609991"/>
            <a:ext cx="3863110" cy="2897334"/>
          </a:xfrm>
          <a:prstGeom prst="rect">
            <a:avLst/>
          </a:prstGeom>
          <a:effectLst/>
        </p:spPr>
      </p:pic>
      <p:sp>
        <p:nvSpPr>
          <p:cNvPr id="7" name="TextBox 6"/>
          <p:cNvSpPr txBox="1"/>
          <p:nvPr/>
        </p:nvSpPr>
        <p:spPr>
          <a:xfrm>
            <a:off x="6795033" y="6550223"/>
            <a:ext cx="3575957" cy="307777"/>
          </a:xfrm>
          <a:prstGeom prst="rect">
            <a:avLst/>
          </a:prstGeom>
          <a:noFill/>
          <a:effectLst/>
        </p:spPr>
        <p:txBody>
          <a:bodyPr wrap="square" rtlCol="0">
            <a:spAutoFit/>
          </a:bodyPr>
          <a:lstStyle/>
          <a:p>
            <a:r>
              <a:rPr lang="en-US" sz="1400" dirty="0"/>
              <a:t>DO and Temp logger</a:t>
            </a:r>
          </a:p>
        </p:txBody>
      </p:sp>
      <p:sp>
        <p:nvSpPr>
          <p:cNvPr id="8" name="TextBox 7"/>
          <p:cNvSpPr txBox="1"/>
          <p:nvPr/>
        </p:nvSpPr>
        <p:spPr>
          <a:xfrm>
            <a:off x="1141938" y="6550223"/>
            <a:ext cx="6322423" cy="307777"/>
          </a:xfrm>
          <a:prstGeom prst="rect">
            <a:avLst/>
          </a:prstGeom>
          <a:noFill/>
          <a:effectLst/>
        </p:spPr>
        <p:txBody>
          <a:bodyPr wrap="square" rtlCol="0">
            <a:spAutoFit/>
          </a:bodyPr>
          <a:lstStyle/>
          <a:p>
            <a:r>
              <a:rPr lang="en-US" sz="1400" dirty="0"/>
              <a:t>PAR meter</a:t>
            </a:r>
          </a:p>
        </p:txBody>
      </p:sp>
      <p:sp>
        <p:nvSpPr>
          <p:cNvPr id="10" name="Slide Number Placeholder 9"/>
          <p:cNvSpPr>
            <a:spLocks noGrp="1"/>
          </p:cNvSpPr>
          <p:nvPr>
            <p:ph type="sldNum" sz="quarter" idx="12"/>
          </p:nvPr>
        </p:nvSpPr>
        <p:spPr/>
        <p:txBody>
          <a:bodyPr/>
          <a:lstStyle/>
          <a:p>
            <a:fld id="{DF28FB93-0A08-4E7D-8E63-9EFA29F1E093}" type="slidenum">
              <a:rPr lang="en-US" smtClean="0"/>
              <a:pPr/>
              <a:t>16</a:t>
            </a:fld>
            <a:endParaRPr lang="en-US" dirty="0"/>
          </a:p>
        </p:txBody>
      </p:sp>
    </p:spTree>
    <p:extLst>
      <p:ext uri="{BB962C8B-B14F-4D97-AF65-F5344CB8AC3E}">
        <p14:creationId xmlns:p14="http://schemas.microsoft.com/office/powerpoint/2010/main" val="308213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Methods – Ecosystem Metabolism</a:t>
            </a:r>
          </a:p>
        </p:txBody>
      </p:sp>
      <p:pic>
        <p:nvPicPr>
          <p:cNvPr id="5122" name="Picture 2" descr="Image result for stream metabol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203270"/>
            <a:ext cx="5713926" cy="45774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429412" y="2936599"/>
                <a:ext cx="5932743" cy="671338"/>
              </a:xfrm>
              <a:prstGeom prst="rect">
                <a:avLst/>
              </a:prstGeom>
              <a:noFill/>
            </p:spPr>
            <p:txBody>
              <a:bodyPr wrap="square" lIns="0" tIns="0" rIns="0" bIns="0" rtlCol="0">
                <a:spAutoFit/>
              </a:bodyPr>
              <a:lstStyle/>
              <a:p>
                <a14:m>
                  <m:oMath xmlns:m="http://schemas.openxmlformats.org/officeDocument/2006/math">
                    <m:f>
                      <m:fPr>
                        <m:ctrlPr>
                          <a:rPr lang="en-US" sz="2800" i="1" smtClean="0">
                            <a:latin typeface="Cambria Math" panose="02040503050406030204" pitchFamily="18" charset="0"/>
                          </a:rPr>
                        </m:ctrlPr>
                      </m:fPr>
                      <m:num>
                        <m:r>
                          <m:rPr>
                            <m:sty m:val="p"/>
                          </m:rPr>
                          <a:rPr lang="el-GR" sz="2800" i="1" smtClean="0">
                            <a:latin typeface="Cambria Math" panose="02040503050406030204" pitchFamily="18" charset="0"/>
                          </a:rPr>
                          <m:t>Δ</m:t>
                        </m:r>
                        <m:r>
                          <a:rPr lang="en-US" sz="2800" b="0" i="1" smtClean="0">
                            <a:latin typeface="Cambria Math" panose="02040503050406030204" pitchFamily="18" charset="0"/>
                          </a:rPr>
                          <m:t>𝑂</m:t>
                        </m:r>
                        <m:r>
                          <a:rPr lang="en-US" sz="2800" b="0" i="1" baseline="-25000" smtClean="0">
                            <a:latin typeface="Cambria Math" panose="02040503050406030204" pitchFamily="18" charset="0"/>
                          </a:rPr>
                          <m:t>𝑜𝑏𝑠</m:t>
                        </m:r>
                      </m:num>
                      <m:den>
                        <m:r>
                          <m:rPr>
                            <m:sty m:val="p"/>
                          </m:rPr>
                          <a:rPr lang="en-US" sz="2800" i="1">
                            <a:latin typeface="Cambria Math" panose="02040503050406030204" pitchFamily="18" charset="0"/>
                          </a:rPr>
                          <m:t>Δ</m:t>
                        </m:r>
                        <m:r>
                          <a:rPr lang="en-US" sz="2800" b="0" i="1" smtClean="0">
                            <a:latin typeface="Cambria Math" panose="02040503050406030204" pitchFamily="18" charset="0"/>
                          </a:rPr>
                          <m:t>𝑡𝑖𝑚𝑒</m:t>
                        </m:r>
                      </m:den>
                    </m:f>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𝐺𝑃𝑃</m:t>
                        </m:r>
                      </m:num>
                      <m:den>
                        <m:r>
                          <a:rPr lang="en-US" sz="2800" b="0" i="1" smtClean="0">
                            <a:latin typeface="Cambria Math" panose="02040503050406030204" pitchFamily="18" charset="0"/>
                          </a:rPr>
                          <m:t>𝑑𝑒𝑝𝑡h</m:t>
                        </m:r>
                      </m:den>
                    </m:f>
                    <m:r>
                      <a:rPr lang="en-US" sz="280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𝐸𝑅</m:t>
                        </m:r>
                      </m:num>
                      <m:den>
                        <m:r>
                          <a:rPr lang="en-US" sz="2800" b="0" i="1" smtClean="0">
                            <a:latin typeface="Cambria Math" panose="02040503050406030204" pitchFamily="18" charset="0"/>
                          </a:rPr>
                          <m:t>𝑑𝑒𝑝𝑡h</m:t>
                        </m:r>
                      </m:den>
                    </m:f>
                    <m:r>
                      <a:rPr lang="en-US" sz="2800" i="1" smtClean="0">
                        <a:latin typeface="Cambria Math" panose="02040503050406030204" pitchFamily="18" charset="0"/>
                      </a:rPr>
                      <m:t>+</m:t>
                    </m:r>
                  </m:oMath>
                </a14:m>
                <a:r>
                  <a:rPr lang="en-US" sz="2800" dirty="0"/>
                  <a:t> </a:t>
                </a:r>
                <a:r>
                  <a:rPr lang="en-US" sz="2800" dirty="0">
                    <a:solidFill>
                      <a:schemeClr val="accent1">
                        <a:lumMod val="60000"/>
                        <a:lumOff val="40000"/>
                      </a:schemeClr>
                    </a:solidFill>
                  </a:rPr>
                  <a:t>K</a:t>
                </a:r>
                <a:r>
                  <a:rPr lang="en-US" sz="2800" baseline="-25000" dirty="0">
                    <a:solidFill>
                      <a:schemeClr val="accent1">
                        <a:lumMod val="60000"/>
                        <a:lumOff val="40000"/>
                      </a:schemeClr>
                    </a:solidFill>
                  </a:rPr>
                  <a:t>600</a:t>
                </a:r>
                <a:r>
                  <a:rPr lang="en-US" sz="2800" dirty="0"/>
                  <a:t>(O</a:t>
                </a:r>
                <a:r>
                  <a:rPr lang="en-US" sz="2800" baseline="-25000" dirty="0"/>
                  <a:t>sat</a:t>
                </a:r>
                <a:r>
                  <a:rPr lang="en-US" sz="2800" dirty="0"/>
                  <a:t>-O</a:t>
                </a:r>
                <a:r>
                  <a:rPr lang="en-US" sz="2800" baseline="-25000" dirty="0"/>
                  <a:t>obs</a:t>
                </a:r>
                <a:r>
                  <a:rPr lang="en-US" sz="2800"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429412" y="2936599"/>
                <a:ext cx="5932743" cy="671338"/>
              </a:xfrm>
              <a:prstGeom prst="rect">
                <a:avLst/>
              </a:prstGeom>
              <a:blipFill>
                <a:blip r:embed="rId3"/>
                <a:stretch>
                  <a:fillRect t="-1818" r="-719" b="-10000"/>
                </a:stretch>
              </a:blipFill>
            </p:spPr>
            <p:txBody>
              <a:bodyPr/>
              <a:lstStyle/>
              <a:p>
                <a:r>
                  <a:rPr lang="en-US">
                    <a:noFill/>
                  </a:rPr>
                  <a:t> </a:t>
                </a:r>
              </a:p>
            </p:txBody>
          </p:sp>
        </mc:Fallback>
      </mc:AlternateContent>
      <p:sp>
        <p:nvSpPr>
          <p:cNvPr id="9" name="Content Placeholder 2"/>
          <p:cNvSpPr>
            <a:spLocks noGrp="1"/>
          </p:cNvSpPr>
          <p:nvPr>
            <p:ph idx="1"/>
          </p:nvPr>
        </p:nvSpPr>
        <p:spPr>
          <a:xfrm>
            <a:off x="913795" y="1732449"/>
            <a:ext cx="10353762" cy="4828772"/>
          </a:xfrm>
        </p:spPr>
        <p:txBody>
          <a:bodyPr/>
          <a:lstStyle/>
          <a:p>
            <a:r>
              <a:rPr lang="en-US" dirty="0"/>
              <a:t>One station, open channel, diel O</a:t>
            </a:r>
            <a:r>
              <a:rPr lang="en-US" baseline="-25000" dirty="0"/>
              <a:t>2</a:t>
            </a:r>
            <a:r>
              <a:rPr lang="en-US" dirty="0"/>
              <a:t> with inverse modeling</a:t>
            </a:r>
          </a:p>
          <a:p>
            <a:pPr marL="450000" lvl="1" indent="0">
              <a:buNone/>
            </a:pPr>
            <a:r>
              <a:rPr lang="en-US" dirty="0"/>
              <a:t>a.k.a. “the one station method</a:t>
            </a:r>
            <a:r>
              <a:rPr lang="en-US" dirty="0" smtClean="0"/>
              <a:t>”</a:t>
            </a:r>
          </a:p>
          <a:p>
            <a:pPr marL="450000" lvl="1" indent="0">
              <a:buNone/>
            </a:pPr>
            <a:endParaRPr lang="en-US" dirty="0"/>
          </a:p>
          <a:p>
            <a:pPr marL="450000" lvl="1" indent="0">
              <a:buNone/>
            </a:pPr>
            <a:endParaRPr lang="en-US" dirty="0" smtClean="0"/>
          </a:p>
          <a:p>
            <a:pPr marL="450000" lvl="1" indent="0">
              <a:buNone/>
            </a:pPr>
            <a:endParaRPr lang="en-US" dirty="0" smtClean="0"/>
          </a:p>
          <a:p>
            <a:pPr marL="450000" lvl="1" indent="0">
              <a:buNone/>
            </a:pPr>
            <a:endParaRPr lang="en-US" dirty="0" smtClean="0"/>
          </a:p>
          <a:p>
            <a:r>
              <a:rPr lang="en-US" b="1" dirty="0" smtClean="0">
                <a:solidFill>
                  <a:schemeClr val="accent1">
                    <a:lumMod val="60000"/>
                    <a:lumOff val="40000"/>
                  </a:schemeClr>
                </a:solidFill>
              </a:rPr>
              <a:t>K</a:t>
            </a:r>
            <a:r>
              <a:rPr lang="en-US" b="1" baseline="-25000" dirty="0" smtClean="0">
                <a:solidFill>
                  <a:schemeClr val="accent1">
                    <a:lumMod val="60000"/>
                    <a:lumOff val="40000"/>
                  </a:schemeClr>
                </a:solidFill>
              </a:rPr>
              <a:t>600</a:t>
            </a:r>
            <a:r>
              <a:rPr lang="en-US" dirty="0" smtClean="0"/>
              <a:t> </a:t>
            </a:r>
            <a:r>
              <a:rPr lang="en-US" dirty="0"/>
              <a:t>is the </a:t>
            </a:r>
            <a:r>
              <a:rPr lang="en-US" dirty="0" smtClean="0"/>
              <a:t>gas </a:t>
            </a:r>
            <a:r>
              <a:rPr lang="en-US" dirty="0"/>
              <a:t>exchange </a:t>
            </a:r>
            <a:r>
              <a:rPr lang="en-US" dirty="0" smtClean="0"/>
              <a:t>rate between </a:t>
            </a:r>
          </a:p>
          <a:p>
            <a:pPr marL="450000" lvl="1" indent="0">
              <a:buNone/>
            </a:pPr>
            <a:r>
              <a:rPr lang="en-US" sz="2000" dirty="0" smtClean="0"/>
              <a:t>the </a:t>
            </a:r>
            <a:r>
              <a:rPr lang="en-US" sz="2000" dirty="0"/>
              <a:t>air and water</a:t>
            </a:r>
            <a:endParaRPr lang="en-US" sz="2000" baseline="-25000" dirty="0"/>
          </a:p>
          <a:p>
            <a:pPr lvl="1"/>
            <a:r>
              <a:rPr lang="en-US" dirty="0" smtClean="0"/>
              <a:t>Refers to a standardized diffusion rate because </a:t>
            </a:r>
          </a:p>
          <a:p>
            <a:pPr marL="810000" lvl="2" indent="0">
              <a:buNone/>
            </a:pPr>
            <a:r>
              <a:rPr lang="en-US" sz="1800" dirty="0" smtClean="0"/>
              <a:t>each gas is different</a:t>
            </a:r>
            <a:endParaRPr lang="en-US" sz="1800" dirty="0"/>
          </a:p>
          <a:p>
            <a:pPr lvl="1"/>
            <a:endParaRPr lang="en-US" dirty="0"/>
          </a:p>
        </p:txBody>
      </p:sp>
      <p:sp>
        <p:nvSpPr>
          <p:cNvPr id="10" name="Slide Number Placeholder 9"/>
          <p:cNvSpPr>
            <a:spLocks noGrp="1"/>
          </p:cNvSpPr>
          <p:nvPr>
            <p:ph type="sldNum" sz="quarter" idx="12"/>
          </p:nvPr>
        </p:nvSpPr>
        <p:spPr/>
        <p:txBody>
          <a:bodyPr/>
          <a:lstStyle/>
          <a:p>
            <a:fld id="{DF28FB93-0A08-4E7D-8E63-9EFA29F1E093}" type="slidenum">
              <a:rPr lang="en-US" smtClean="0"/>
              <a:pPr/>
              <a:t>17</a:t>
            </a:fld>
            <a:endParaRPr lang="en-US" dirty="0"/>
          </a:p>
        </p:txBody>
      </p:sp>
      <p:sp>
        <p:nvSpPr>
          <p:cNvPr id="11" name="Footer Placeholder 10"/>
          <p:cNvSpPr>
            <a:spLocks noGrp="1"/>
          </p:cNvSpPr>
          <p:nvPr>
            <p:ph type="ftr" sz="quarter" idx="11"/>
          </p:nvPr>
        </p:nvSpPr>
        <p:spPr/>
        <p:txBody>
          <a:bodyPr/>
          <a:lstStyle/>
          <a:p>
            <a:r>
              <a:rPr lang="en-US" dirty="0"/>
              <a:t>Hall and Hotchkiss </a:t>
            </a:r>
            <a:r>
              <a:rPr lang="en-US" dirty="0" smtClean="0"/>
              <a:t>2017, Odum 1956</a:t>
            </a:r>
            <a:endParaRPr lang="en-US" dirty="0"/>
          </a:p>
        </p:txBody>
      </p:sp>
      <p:sp>
        <p:nvSpPr>
          <p:cNvPr id="3" name="TextBox 2"/>
          <p:cNvSpPr txBox="1"/>
          <p:nvPr/>
        </p:nvSpPr>
        <p:spPr>
          <a:xfrm>
            <a:off x="10341735" y="2240924"/>
            <a:ext cx="1940417" cy="738664"/>
          </a:xfrm>
          <a:prstGeom prst="rect">
            <a:avLst/>
          </a:prstGeom>
          <a:noFill/>
        </p:spPr>
        <p:txBody>
          <a:bodyPr wrap="square" rtlCol="0">
            <a:spAutoFit/>
          </a:bodyPr>
          <a:lstStyle/>
          <a:p>
            <a:r>
              <a:rPr lang="en-US" sz="1400" dirty="0" smtClean="0">
                <a:solidFill>
                  <a:schemeClr val="bg1"/>
                </a:solidFill>
              </a:rPr>
              <a:t>ER assumed to be constant throughout daytime</a:t>
            </a:r>
            <a:endParaRPr lang="en-US" sz="1400" dirty="0">
              <a:solidFill>
                <a:schemeClr val="bg1"/>
              </a:solidFill>
            </a:endParaRPr>
          </a:p>
        </p:txBody>
      </p:sp>
    </p:spTree>
    <p:extLst>
      <p:ext uri="{BB962C8B-B14F-4D97-AF65-F5344CB8AC3E}">
        <p14:creationId xmlns:p14="http://schemas.microsoft.com/office/powerpoint/2010/main" val="257840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Methods – Ecosystem Metabolism</a:t>
            </a:r>
          </a:p>
        </p:txBody>
      </p:sp>
      <p:sp>
        <p:nvSpPr>
          <p:cNvPr id="3" name="Content Placeholder 2"/>
          <p:cNvSpPr>
            <a:spLocks noGrp="1"/>
          </p:cNvSpPr>
          <p:nvPr>
            <p:ph idx="1"/>
          </p:nvPr>
        </p:nvSpPr>
        <p:spPr/>
        <p:txBody>
          <a:bodyPr/>
          <a:lstStyle/>
          <a:p>
            <a:r>
              <a:rPr lang="en-US" dirty="0"/>
              <a:t>Gas exchange </a:t>
            </a:r>
            <a:r>
              <a:rPr lang="en-US" dirty="0" smtClean="0"/>
              <a:t>rate</a:t>
            </a:r>
          </a:p>
          <a:p>
            <a:pPr lvl="1"/>
            <a:r>
              <a:rPr lang="en-US" dirty="0" smtClean="0"/>
              <a:t>Gasses like O</a:t>
            </a:r>
            <a:r>
              <a:rPr lang="en-US" baseline="-25000" dirty="0" smtClean="0"/>
              <a:t>2</a:t>
            </a:r>
            <a:r>
              <a:rPr lang="en-US" dirty="0" smtClean="0"/>
              <a:t> are constantly diffusing into and out of the water</a:t>
            </a:r>
          </a:p>
          <a:p>
            <a:pPr lvl="1"/>
            <a:r>
              <a:rPr lang="en-US" dirty="0" smtClean="0"/>
              <a:t>Gas diffusion rates can be greatly altered by temperature and how rapidly the water is “mixed”</a:t>
            </a:r>
            <a:endParaRPr lang="en-US" dirty="0"/>
          </a:p>
          <a:p>
            <a:pPr lvl="1"/>
            <a:r>
              <a:rPr lang="en-US" dirty="0"/>
              <a:t>D</a:t>
            </a:r>
            <a:r>
              <a:rPr lang="en-US" dirty="0" smtClean="0"/>
              <a:t>iffusion rate is generally </a:t>
            </a:r>
            <a:r>
              <a:rPr lang="en-US" dirty="0"/>
              <a:t>determined by injecting </a:t>
            </a:r>
            <a:r>
              <a:rPr lang="en-US" dirty="0" smtClean="0"/>
              <a:t>propane, or </a:t>
            </a:r>
            <a:r>
              <a:rPr lang="en-US" dirty="0"/>
              <a:t>sulfur hexafluoride into the stream</a:t>
            </a:r>
          </a:p>
          <a:p>
            <a:pPr lvl="1"/>
            <a:r>
              <a:rPr lang="en-US" dirty="0"/>
              <a:t>This is costly, requires permits and may have undesirable effects in the environment</a:t>
            </a:r>
          </a:p>
          <a:p>
            <a:endParaRPr lang="en-US" dirty="0"/>
          </a:p>
          <a:p>
            <a:r>
              <a:rPr lang="en-US" dirty="0"/>
              <a:t>There is a tight relationship between </a:t>
            </a:r>
            <a:endParaRPr lang="en-US" dirty="0" smtClean="0"/>
          </a:p>
          <a:p>
            <a:pPr marL="36900" indent="0">
              <a:buNone/>
            </a:pPr>
            <a:r>
              <a:rPr lang="en-US" dirty="0" smtClean="0"/>
              <a:t>	stream </a:t>
            </a:r>
            <a:r>
              <a:rPr lang="en-US" dirty="0"/>
              <a:t>slope and the gas exchange rate</a:t>
            </a:r>
          </a:p>
          <a:p>
            <a:pPr lvl="1"/>
            <a:r>
              <a:rPr lang="en-US" dirty="0"/>
              <a:t>A previous study included data for slope and gas exchange:</a:t>
            </a:r>
          </a:p>
        </p:txBody>
      </p:sp>
      <mc:AlternateContent xmlns:mc="http://schemas.openxmlformats.org/markup-compatibility/2006" xmlns:a14="http://schemas.microsoft.com/office/drawing/2010/main">
        <mc:Choice Requires="a14">
          <p:sp>
            <p:nvSpPr>
              <p:cNvPr id="7" name="Rectangle 6"/>
              <p:cNvSpPr/>
              <p:nvPr/>
            </p:nvSpPr>
            <p:spPr>
              <a:xfrm>
                <a:off x="1996853" y="5637226"/>
                <a:ext cx="41530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m:t>
                      </m:r>
                      <m:func>
                        <m:funcPr>
                          <m:ctrlPr>
                            <a:rPr lang="en-US" i="1">
                              <a:latin typeface="Cambria Math" panose="02040503050406030204" pitchFamily="18" charset="0"/>
                            </a:rPr>
                          </m:ctrlPr>
                        </m:funcPr>
                        <m:fName>
                          <m:r>
                            <m:rPr>
                              <m:sty m:val="p"/>
                            </m:rPr>
                            <a:rPr lang="en-US" i="0">
                              <a:latin typeface="Cambria Math" panose="02040503050406030204" pitchFamily="18" charset="0"/>
                            </a:rPr>
                            <m:t>n</m:t>
                          </m:r>
                        </m:fName>
                        <m:e>
                          <m:r>
                            <a:rPr lang="en-US" i="0">
                              <a:latin typeface="Cambria Math" panose="02040503050406030204" pitchFamily="18" charset="0"/>
                            </a:rPr>
                            <m:t>(</m:t>
                          </m:r>
                        </m:e>
                      </m:func>
                      <m:sSub>
                        <m:sSubPr>
                          <m:ctrlPr>
                            <a:rPr lang="en-US" b="1" i="1" smtClean="0">
                              <a:solidFill>
                                <a:schemeClr val="accent1">
                                  <a:lumMod val="60000"/>
                                  <a:lumOff val="40000"/>
                                </a:schemeClr>
                              </a:solidFill>
                              <a:latin typeface="Cambria Math" panose="02040503050406030204" pitchFamily="18" charset="0"/>
                            </a:rPr>
                          </m:ctrlPr>
                        </m:sSubPr>
                        <m:e>
                          <m:r>
                            <a:rPr lang="en-US" b="1" i="0">
                              <a:solidFill>
                                <a:schemeClr val="accent1">
                                  <a:lumMod val="60000"/>
                                  <a:lumOff val="40000"/>
                                </a:schemeClr>
                              </a:solidFill>
                              <a:latin typeface="Cambria Math" panose="02040503050406030204" pitchFamily="18" charset="0"/>
                            </a:rPr>
                            <m:t>𝐊</m:t>
                          </m:r>
                        </m:e>
                        <m:sub>
                          <m:r>
                            <a:rPr lang="en-US" b="1" i="0">
                              <a:solidFill>
                                <a:schemeClr val="accent1">
                                  <a:lumMod val="60000"/>
                                  <a:lumOff val="40000"/>
                                </a:schemeClr>
                              </a:solidFill>
                              <a:latin typeface="Cambria Math" panose="02040503050406030204" pitchFamily="18" charset="0"/>
                            </a:rPr>
                            <m:t>𝟔𝟎𝟎</m:t>
                          </m:r>
                        </m:sub>
                      </m:sSub>
                      <m:r>
                        <a:rPr lang="en-US" i="0">
                          <a:latin typeface="Cambria Math" panose="02040503050406030204" pitchFamily="18" charset="0"/>
                        </a:rPr>
                        <m:t>)=0.9557 </m:t>
                      </m:r>
                      <m:r>
                        <m:rPr>
                          <m:sty m:val="p"/>
                        </m:rPr>
                        <a:rPr lang="en-US" i="0">
                          <a:latin typeface="Cambria Math" panose="02040503050406030204" pitchFamily="18" charset="0"/>
                        </a:rPr>
                        <m:t>l</m:t>
                      </m:r>
                      <m:func>
                        <m:funcPr>
                          <m:ctrlPr>
                            <a:rPr lang="en-US" i="1">
                              <a:latin typeface="Cambria Math" panose="02040503050406030204" pitchFamily="18" charset="0"/>
                            </a:rPr>
                          </m:ctrlPr>
                        </m:funcPr>
                        <m:fName>
                          <m:r>
                            <m:rPr>
                              <m:sty m:val="p"/>
                            </m:rPr>
                            <a:rPr lang="en-US" i="0">
                              <a:latin typeface="Cambria Math" panose="02040503050406030204" pitchFamily="18" charset="0"/>
                            </a:rPr>
                            <m:t>n</m:t>
                          </m:r>
                        </m:fName>
                        <m:e>
                          <m:r>
                            <a:rPr lang="en-US" i="0">
                              <a:latin typeface="Cambria Math" panose="02040503050406030204" pitchFamily="18" charset="0"/>
                            </a:rPr>
                            <m:t>(</m:t>
                          </m:r>
                        </m:e>
                      </m:func>
                      <m:r>
                        <m:rPr>
                          <m:sty m:val="p"/>
                        </m:rPr>
                        <a:rPr lang="en-US" i="0">
                          <a:latin typeface="Cambria Math" panose="02040503050406030204" pitchFamily="18" charset="0"/>
                        </a:rPr>
                        <m:t>slope</m:t>
                      </m:r>
                      <m:r>
                        <a:rPr lang="en-US" i="0">
                          <a:latin typeface="Cambria Math" panose="02040503050406030204" pitchFamily="18" charset="0"/>
                        </a:rPr>
                        <m:t>)+3.0667</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996853" y="5637226"/>
                <a:ext cx="4153060" cy="369332"/>
              </a:xfrm>
              <a:prstGeom prst="rect">
                <a:avLst/>
              </a:prstGeom>
              <a:blipFill>
                <a:blip r:embed="rId2"/>
                <a:stretch>
                  <a:fillRect b="-15000"/>
                </a:stretch>
              </a:blipFill>
            </p:spPr>
            <p:txBody>
              <a:bodyPr/>
              <a:lstStyle/>
              <a:p>
                <a:r>
                  <a:rPr lang="en-US">
                    <a:noFill/>
                  </a:rPr>
                  <a:t> </a:t>
                </a:r>
              </a:p>
            </p:txBody>
          </p:sp>
        </mc:Fallback>
      </mc:AlternateContent>
      <p:pic>
        <p:nvPicPr>
          <p:cNvPr id="9218" name="Picture 2" descr="https://www.biogeosciences.net/15/3085/2018/bg-15-3085-2018-f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2028" y="3775896"/>
            <a:ext cx="3151032" cy="3082104"/>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2"/>
          </p:nvPr>
        </p:nvSpPr>
        <p:spPr/>
        <p:txBody>
          <a:bodyPr/>
          <a:lstStyle/>
          <a:p>
            <a:fld id="{DF28FB93-0A08-4E7D-8E63-9EFA29F1E093}" type="slidenum">
              <a:rPr lang="en-US" smtClean="0"/>
              <a:pPr/>
              <a:t>18</a:t>
            </a:fld>
            <a:endParaRPr lang="en-US" dirty="0"/>
          </a:p>
        </p:txBody>
      </p:sp>
      <p:sp>
        <p:nvSpPr>
          <p:cNvPr id="11" name="Footer Placeholder 10"/>
          <p:cNvSpPr>
            <a:spLocks noGrp="1"/>
          </p:cNvSpPr>
          <p:nvPr>
            <p:ph type="ftr" sz="quarter" idx="11"/>
          </p:nvPr>
        </p:nvSpPr>
        <p:spPr/>
        <p:txBody>
          <a:bodyPr/>
          <a:lstStyle/>
          <a:p>
            <a:r>
              <a:rPr lang="en-US" dirty="0">
                <a:ea typeface="Calibri" panose="020F0502020204030204" pitchFamily="34" charset="0"/>
                <a:cs typeface="Times New Roman" panose="02020603050405020304" pitchFamily="18" charset="0"/>
              </a:rPr>
              <a:t>Palumbo and Brown 2014, Hall and Madinger 2018</a:t>
            </a:r>
          </a:p>
        </p:txBody>
      </p:sp>
    </p:spTree>
    <p:extLst>
      <p:ext uri="{BB962C8B-B14F-4D97-AF65-F5344CB8AC3E}">
        <p14:creationId xmlns:p14="http://schemas.microsoft.com/office/powerpoint/2010/main" val="422512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51097" t="15984" r="12943" b="33322"/>
          <a:stretch/>
        </p:blipFill>
        <p:spPr>
          <a:xfrm>
            <a:off x="0" y="445982"/>
            <a:ext cx="3265716" cy="3452923"/>
          </a:xfrm>
          <a:prstGeom prst="rect">
            <a:avLst/>
          </a:prstGeom>
          <a:effec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8022" t="18989" r="15536" b="19780"/>
          <a:stretch/>
        </p:blipFill>
        <p:spPr>
          <a:xfrm>
            <a:off x="0" y="4274760"/>
            <a:ext cx="3486150" cy="2094342"/>
          </a:xfrm>
          <a:prstGeom prst="rect">
            <a:avLst/>
          </a:prstGeom>
          <a:effectLst/>
        </p:spPr>
      </p:pic>
      <p:sp>
        <p:nvSpPr>
          <p:cNvPr id="9" name="TextBox 8"/>
          <p:cNvSpPr txBox="1"/>
          <p:nvPr/>
        </p:nvSpPr>
        <p:spPr>
          <a:xfrm>
            <a:off x="0" y="3879706"/>
            <a:ext cx="4297671" cy="400110"/>
          </a:xfrm>
          <a:prstGeom prst="rect">
            <a:avLst/>
          </a:prstGeom>
          <a:noFill/>
          <a:effectLst/>
        </p:spPr>
        <p:txBody>
          <a:bodyPr wrap="square" rtlCol="0">
            <a:spAutoFit/>
          </a:bodyPr>
          <a:lstStyle/>
          <a:p>
            <a:r>
              <a:rPr lang="en-US" sz="2000" dirty="0"/>
              <a:t>Synchronized logging every 5 minutes</a:t>
            </a:r>
          </a:p>
        </p:txBody>
      </p:sp>
      <p:sp>
        <p:nvSpPr>
          <p:cNvPr id="10" name="TextBox 9"/>
          <p:cNvSpPr txBox="1"/>
          <p:nvPr/>
        </p:nvSpPr>
        <p:spPr>
          <a:xfrm>
            <a:off x="-1" y="0"/>
            <a:ext cx="6400801" cy="400110"/>
          </a:xfrm>
          <a:prstGeom prst="rect">
            <a:avLst/>
          </a:prstGeom>
          <a:noFill/>
          <a:effectLst/>
        </p:spPr>
        <p:txBody>
          <a:bodyPr wrap="square" rtlCol="0">
            <a:spAutoFit/>
          </a:bodyPr>
          <a:lstStyle/>
          <a:p>
            <a:r>
              <a:rPr lang="en-US" sz="2000" dirty="0" smtClean="0"/>
              <a:t>1 station model inputs</a:t>
            </a:r>
            <a:r>
              <a:rPr lang="en-US" sz="2000" dirty="0"/>
              <a:t>: </a:t>
            </a:r>
            <a:r>
              <a:rPr lang="en-US" sz="2000" dirty="0" smtClean="0"/>
              <a:t>Depth, K</a:t>
            </a:r>
            <a:r>
              <a:rPr lang="en-US" sz="2000" baseline="-25000" dirty="0" smtClean="0"/>
              <a:t>600</a:t>
            </a:r>
            <a:r>
              <a:rPr lang="en-US" sz="2000" dirty="0" smtClean="0"/>
              <a:t>, Light</a:t>
            </a:r>
            <a:r>
              <a:rPr lang="en-US" sz="2000" dirty="0"/>
              <a:t>, Temp, </a:t>
            </a:r>
            <a:r>
              <a:rPr lang="en-US" sz="2000" dirty="0" smtClean="0"/>
              <a:t>DO </a:t>
            </a:r>
            <a:endParaRPr lang="en-US" sz="2000" baseline="-25000" dirty="0"/>
          </a:p>
        </p:txBody>
      </p:sp>
      <p:sp>
        <p:nvSpPr>
          <p:cNvPr id="11" name="Right Arrow 10"/>
          <p:cNvSpPr/>
          <p:nvPr/>
        </p:nvSpPr>
        <p:spPr>
          <a:xfrm rot="21156472">
            <a:off x="3565855" y="830032"/>
            <a:ext cx="4164906" cy="432416"/>
          </a:xfrm>
          <a:prstGeom prst="rightArrow">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p:cNvSpPr/>
          <p:nvPr/>
        </p:nvSpPr>
        <p:spPr>
          <a:xfrm rot="20816221">
            <a:off x="3865809" y="4593582"/>
            <a:ext cx="4407645" cy="432416"/>
          </a:xfrm>
          <a:prstGeom prst="rightArrow">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p:cNvSpPr/>
          <p:nvPr/>
        </p:nvSpPr>
        <p:spPr>
          <a:xfrm rot="20131776">
            <a:off x="3625643" y="3674347"/>
            <a:ext cx="4843177" cy="432416"/>
          </a:xfrm>
          <a:prstGeom prst="rightArrow">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14"/>
          <p:cNvSpPr>
            <a:spLocks noGrp="1"/>
          </p:cNvSpPr>
          <p:nvPr>
            <p:ph type="sldNum" sz="quarter" idx="12"/>
          </p:nvPr>
        </p:nvSpPr>
        <p:spPr/>
        <p:txBody>
          <a:bodyPr/>
          <a:lstStyle/>
          <a:p>
            <a:fld id="{DF28FB93-0A08-4E7D-8E63-9EFA29F1E093}" type="slidenum">
              <a:rPr lang="en-US" smtClean="0"/>
              <a:pPr/>
              <a:t>19</a:t>
            </a:fld>
            <a:endParaRPr lang="en-US" dirty="0"/>
          </a:p>
        </p:txBody>
      </p:sp>
      <p:sp>
        <p:nvSpPr>
          <p:cNvPr id="16" name="Footer Placeholder 15"/>
          <p:cNvSpPr>
            <a:spLocks noGrp="1"/>
          </p:cNvSpPr>
          <p:nvPr>
            <p:ph type="ftr" sz="quarter" idx="11"/>
          </p:nvPr>
        </p:nvSpPr>
        <p:spPr/>
        <p:txBody>
          <a:bodyPr/>
          <a:lstStyle/>
          <a:p>
            <a:endParaRPr lang="en-US" dirty="0"/>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0564" r="9461" b="25826"/>
          <a:stretch/>
        </p:blipFill>
        <p:spPr>
          <a:xfrm>
            <a:off x="8558150" y="5070763"/>
            <a:ext cx="3621974" cy="1787237"/>
          </a:xfrm>
          <a:prstGeom prst="rect">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t="21456" r="9165" b="27251"/>
          <a:stretch/>
        </p:blipFill>
        <p:spPr>
          <a:xfrm>
            <a:off x="8558151" y="3348846"/>
            <a:ext cx="3633849" cy="1710047"/>
          </a:xfrm>
          <a:prstGeom prst="rect">
            <a:avLst/>
          </a:prstGeom>
        </p:spPr>
      </p:pic>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l="-594" t="22166" r="9758" b="27608"/>
          <a:stretch/>
        </p:blipFill>
        <p:spPr>
          <a:xfrm>
            <a:off x="8534400" y="0"/>
            <a:ext cx="3633849" cy="1674422"/>
          </a:xfrm>
          <a:prstGeom prst="rect">
            <a:avLst/>
          </a:prstGeom>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1" t="21987" r="9460" b="27073"/>
          <a:stretch/>
        </p:blipFill>
        <p:spPr>
          <a:xfrm>
            <a:off x="8558155" y="1662549"/>
            <a:ext cx="3621973" cy="1698171"/>
          </a:xfrm>
          <a:prstGeom prst="rect">
            <a:avLst/>
          </a:prstGeom>
        </p:spPr>
      </p:pic>
    </p:spTree>
    <p:extLst>
      <p:ext uri="{BB962C8B-B14F-4D97-AF65-F5344CB8AC3E}">
        <p14:creationId xmlns:p14="http://schemas.microsoft.com/office/powerpoint/2010/main" val="10154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effectLst>
                  <a:outerShdw blurRad="38100" dist="38100" dir="2700000" algn="tl">
                    <a:srgbClr val="000000">
                      <a:alpha val="43137"/>
                    </a:srgbClr>
                  </a:outerShdw>
                </a:effectLst>
              </a:rPr>
              <a:t>Outline</a:t>
            </a:r>
          </a:p>
        </p:txBody>
      </p:sp>
      <p:sp>
        <p:nvSpPr>
          <p:cNvPr id="3" name="Content Placeholder 2"/>
          <p:cNvSpPr>
            <a:spLocks noGrp="1"/>
          </p:cNvSpPr>
          <p:nvPr>
            <p:ph idx="1"/>
          </p:nvPr>
        </p:nvSpPr>
        <p:spPr>
          <a:effectLst/>
        </p:spPr>
        <p:txBody>
          <a:bodyPr/>
          <a:lstStyle/>
          <a:p>
            <a:r>
              <a:rPr lang="en-US" dirty="0">
                <a:effectLst>
                  <a:outerShdw blurRad="38100" dist="38100" dir="2700000" algn="tl">
                    <a:srgbClr val="000000">
                      <a:alpha val="43137"/>
                    </a:srgbClr>
                  </a:outerShdw>
                </a:effectLst>
              </a:rPr>
              <a:t>Headwaters are important</a:t>
            </a:r>
          </a:p>
          <a:p>
            <a:r>
              <a:rPr lang="en-US" dirty="0">
                <a:effectLst>
                  <a:outerShdw blurRad="38100" dist="38100" dir="2700000" algn="tl">
                    <a:srgbClr val="000000">
                      <a:alpha val="43137"/>
                    </a:srgbClr>
                  </a:outerShdw>
                </a:effectLst>
              </a:rPr>
              <a:t>Ecosystem metabolism</a:t>
            </a:r>
          </a:p>
          <a:p>
            <a:r>
              <a:rPr lang="en-US" dirty="0" smtClean="0">
                <a:effectLst>
                  <a:outerShdw blurRad="38100" dist="38100" dir="2700000" algn="tl">
                    <a:srgbClr val="000000">
                      <a:alpha val="43137"/>
                    </a:srgbClr>
                  </a:outerShdw>
                </a:effectLst>
              </a:rPr>
              <a:t>Does fish biomass relate </a:t>
            </a:r>
            <a:r>
              <a:rPr lang="en-US" dirty="0">
                <a:effectLst>
                  <a:outerShdw blurRad="38100" dist="38100" dir="2700000" algn="tl">
                    <a:srgbClr val="000000">
                      <a:alpha val="43137"/>
                    </a:srgbClr>
                  </a:outerShdw>
                </a:effectLst>
              </a:rPr>
              <a:t>to ecosystem </a:t>
            </a:r>
            <a:r>
              <a:rPr lang="en-US" dirty="0" smtClean="0">
                <a:effectLst>
                  <a:outerShdw blurRad="38100" dist="38100" dir="2700000" algn="tl">
                    <a:srgbClr val="000000">
                      <a:alpha val="43137"/>
                    </a:srgbClr>
                  </a:outerShdw>
                </a:effectLst>
              </a:rPr>
              <a:t>metabolism?</a:t>
            </a: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Methods</a:t>
            </a:r>
          </a:p>
          <a:p>
            <a:r>
              <a:rPr lang="en-US" dirty="0">
                <a:effectLst>
                  <a:outerShdw blurRad="38100" dist="38100" dir="2700000" algn="tl">
                    <a:srgbClr val="000000">
                      <a:alpha val="43137"/>
                    </a:srgbClr>
                  </a:outerShdw>
                </a:effectLst>
              </a:rPr>
              <a:t>Results: No relationship, but other interesting things were found</a:t>
            </a:r>
          </a:p>
          <a:p>
            <a:r>
              <a:rPr lang="en-US" dirty="0">
                <a:effectLst>
                  <a:outerShdw blurRad="38100" dist="38100" dir="2700000" algn="tl">
                    <a:srgbClr val="000000">
                      <a:alpha val="43137"/>
                    </a:srgbClr>
                  </a:outerShdw>
                </a:effectLst>
              </a:rPr>
              <a:t>Discussion: How similar are these results to other studies, what possibly went wrong</a:t>
            </a:r>
          </a:p>
          <a:p>
            <a:r>
              <a:rPr lang="en-US" dirty="0">
                <a:effectLst>
                  <a:outerShdw blurRad="38100" dist="38100" dir="2700000" algn="tl">
                    <a:srgbClr val="000000">
                      <a:alpha val="43137"/>
                    </a:srgbClr>
                  </a:outerShdw>
                </a:effectLst>
              </a:rPr>
              <a:t>Future research</a:t>
            </a:r>
          </a:p>
          <a:p>
            <a:r>
              <a:rPr lang="en-US" dirty="0">
                <a:effectLst>
                  <a:outerShdw blurRad="38100" dist="38100" dir="2700000" algn="tl">
                    <a:srgbClr val="000000">
                      <a:alpha val="43137"/>
                    </a:srgbClr>
                  </a:outerShdw>
                </a:effectLst>
              </a:rPr>
              <a:t>Conclusion</a:t>
            </a:r>
          </a:p>
          <a:p>
            <a:endParaRPr lang="en-US"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a:effectLst/>
        </p:spPr>
        <p:txBody>
          <a:bodyPr/>
          <a:lstStyle/>
          <a:p>
            <a:fld id="{DF28FB93-0A08-4E7D-8E63-9EFA29F1E093}" type="slidenum">
              <a:rPr lang="en-US" smtClean="0">
                <a:effectLst>
                  <a:outerShdw blurRad="38100" dist="38100" dir="2700000" algn="tl">
                    <a:srgbClr val="000000">
                      <a:alpha val="43137"/>
                    </a:srgbClr>
                  </a:outerShdw>
                </a:effectLst>
              </a:rPr>
              <a:pPr/>
              <a:t>2</a:t>
            </a:fld>
            <a:endParaRPr lang="en-US" dirty="0">
              <a:effectLst>
                <a:outerShdw blurRad="38100" dist="38100" dir="2700000" algn="tl">
                  <a:srgbClr val="000000">
                    <a:alpha val="43137"/>
                  </a:srgbClr>
                </a:outerShdw>
              </a:effectLst>
            </a:endParaRPr>
          </a:p>
        </p:txBody>
      </p:sp>
      <p:sp>
        <p:nvSpPr>
          <p:cNvPr id="6" name="Footer Placeholder 5"/>
          <p:cNvSpPr>
            <a:spLocks noGrp="1"/>
          </p:cNvSpPr>
          <p:nvPr>
            <p:ph type="ftr" sz="quarter" idx="11"/>
          </p:nvPr>
        </p:nvSpPr>
        <p:spPr>
          <a:effectLst/>
        </p:spPr>
        <p:txBody>
          <a:bodyPr/>
          <a:lstStyle/>
          <a:p>
            <a:endParaRPr lang="en-US" dirty="0">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3542" y="0"/>
            <a:ext cx="4528458" cy="3396344"/>
          </a:xfrm>
          <a:prstGeom prst="rect">
            <a:avLst/>
          </a:prstGeom>
          <a:effectLst/>
        </p:spPr>
      </p:pic>
      <p:sp>
        <p:nvSpPr>
          <p:cNvPr id="8" name="TextBox 7"/>
          <p:cNvSpPr txBox="1"/>
          <p:nvPr/>
        </p:nvSpPr>
        <p:spPr>
          <a:xfrm>
            <a:off x="9762309" y="3371395"/>
            <a:ext cx="2429691" cy="307777"/>
          </a:xfrm>
          <a:prstGeom prst="rect">
            <a:avLst/>
          </a:prstGeom>
          <a:noFill/>
          <a:effectLst/>
        </p:spPr>
        <p:txBody>
          <a:bodyPr wrap="square" rtlCol="0">
            <a:spAutoFit/>
          </a:bodyPr>
          <a:lstStyle/>
          <a:p>
            <a:pPr algn="r"/>
            <a:r>
              <a:rPr lang="en-US" sz="1400" dirty="0">
                <a:effectLst>
                  <a:outerShdw blurRad="38100" dist="38100" dir="2700000" algn="tl">
                    <a:srgbClr val="000000">
                      <a:alpha val="43137"/>
                    </a:srgbClr>
                  </a:outerShdw>
                </a:effectLst>
              </a:rPr>
              <a:t>Gold Cr. from the PCT</a:t>
            </a:r>
          </a:p>
        </p:txBody>
      </p:sp>
    </p:spTree>
    <p:extLst>
      <p:ext uri="{BB962C8B-B14F-4D97-AF65-F5344CB8AC3E}">
        <p14:creationId xmlns:p14="http://schemas.microsoft.com/office/powerpoint/2010/main" val="287495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Methods – Ecosystem Metabolism</a:t>
            </a:r>
          </a:p>
        </p:txBody>
      </p:sp>
      <p:sp>
        <p:nvSpPr>
          <p:cNvPr id="3" name="Content Placeholder 2"/>
          <p:cNvSpPr>
            <a:spLocks noGrp="1"/>
          </p:cNvSpPr>
          <p:nvPr>
            <p:ph idx="1"/>
          </p:nvPr>
        </p:nvSpPr>
        <p:spPr/>
        <p:txBody>
          <a:bodyPr/>
          <a:lstStyle/>
          <a:p>
            <a:r>
              <a:rPr lang="en-US" dirty="0" smtClean="0"/>
              <a:t>1 station model outputs</a:t>
            </a:r>
            <a:r>
              <a:rPr lang="en-US" dirty="0"/>
              <a:t>:</a:t>
            </a:r>
          </a:p>
          <a:p>
            <a:pPr lvl="1"/>
            <a:r>
              <a:rPr lang="en-US" dirty="0"/>
              <a:t>GPP (autotrophic)</a:t>
            </a:r>
          </a:p>
          <a:p>
            <a:pPr lvl="1"/>
            <a:r>
              <a:rPr lang="en-US" dirty="0"/>
              <a:t>ER (auto + heterotrophic)</a:t>
            </a:r>
          </a:p>
          <a:p>
            <a:pPr lvl="1"/>
            <a:r>
              <a:rPr lang="en-US" dirty="0"/>
              <a:t>Negative Log Likelihood</a:t>
            </a:r>
          </a:p>
          <a:p>
            <a:pPr lvl="1"/>
            <a:r>
              <a:rPr lang="en-US" dirty="0"/>
              <a:t>Model fit</a:t>
            </a:r>
          </a:p>
          <a:p>
            <a:pPr lvl="1"/>
            <a:endParaRPr lang="en-US" dirty="0"/>
          </a:p>
        </p:txBody>
      </p:sp>
      <p:pic>
        <p:nvPicPr>
          <p:cNvPr id="4" name="Picture 2" descr="Image result for R statistic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487" y="4390847"/>
            <a:ext cx="2538640" cy="196744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2"/>
          </p:nvPr>
        </p:nvSpPr>
        <p:spPr/>
        <p:txBody>
          <a:bodyPr/>
          <a:lstStyle/>
          <a:p>
            <a:fld id="{DF28FB93-0A08-4E7D-8E63-9EFA29F1E093}" type="slidenum">
              <a:rPr lang="en-US" smtClean="0"/>
              <a:pPr/>
              <a:t>20</a:t>
            </a:fld>
            <a:endParaRPr lang="en-US" dirty="0"/>
          </a:p>
        </p:txBody>
      </p:sp>
      <p:sp>
        <p:nvSpPr>
          <p:cNvPr id="11" name="Footer Placeholder 10"/>
          <p:cNvSpPr>
            <a:spLocks noGrp="1"/>
          </p:cNvSpPr>
          <p:nvPr>
            <p:ph type="ftr" sz="quarter" idx="11"/>
          </p:nvPr>
        </p:nvSpPr>
        <p:spPr/>
        <p:txBody>
          <a:bodyPr/>
          <a:lstStyle/>
          <a:p>
            <a:r>
              <a:rPr lang="en-US" dirty="0"/>
              <a:t>Hall and Hotchkiss 2017</a:t>
            </a:r>
          </a:p>
        </p:txBody>
      </p:sp>
      <p:grpSp>
        <p:nvGrpSpPr>
          <p:cNvPr id="6" name="Group 5"/>
          <p:cNvGrpSpPr/>
          <p:nvPr/>
        </p:nvGrpSpPr>
        <p:grpSpPr>
          <a:xfrm>
            <a:off x="5727032" y="2245895"/>
            <a:ext cx="6328586" cy="4482648"/>
            <a:chOff x="6398334" y="2475781"/>
            <a:chExt cx="5352484" cy="393192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604" r="5776" b="3386"/>
            <a:stretch/>
          </p:blipFill>
          <p:spPr>
            <a:xfrm>
              <a:off x="6398334" y="2475781"/>
              <a:ext cx="5352484" cy="3931920"/>
            </a:xfrm>
            <a:prstGeom prst="rect">
              <a:avLst/>
            </a:prstGeom>
            <a:effectLst/>
          </p:spPr>
        </p:pic>
        <p:sp>
          <p:nvSpPr>
            <p:cNvPr id="5" name="TextBox 4"/>
            <p:cNvSpPr txBox="1"/>
            <p:nvPr/>
          </p:nvSpPr>
          <p:spPr>
            <a:xfrm>
              <a:off x="10393249" y="2691686"/>
              <a:ext cx="1223495" cy="584775"/>
            </a:xfrm>
            <a:prstGeom prst="rect">
              <a:avLst/>
            </a:prstGeom>
            <a:noFill/>
          </p:spPr>
          <p:txBody>
            <a:bodyPr wrap="square" rtlCol="0">
              <a:spAutoFit/>
            </a:bodyPr>
            <a:lstStyle/>
            <a:p>
              <a:r>
                <a:rPr lang="en-US" sz="1600" dirty="0" smtClean="0">
                  <a:solidFill>
                    <a:schemeClr val="bg1"/>
                  </a:solidFill>
                  <a:latin typeface="Times New Roman" panose="02020603050405020304" pitchFamily="18" charset="0"/>
                  <a:cs typeface="Times New Roman" panose="02020603050405020304" pitchFamily="18" charset="0"/>
                </a:rPr>
                <a:t>○  My data</a:t>
              </a:r>
              <a:endParaRPr lang="en-US" sz="1600" dirty="0" smtClean="0">
                <a:solidFill>
                  <a:schemeClr val="bg1"/>
                </a:solidFill>
              </a:endParaRPr>
            </a:p>
            <a:p>
              <a:r>
                <a:rPr lang="en-US" sz="1400" dirty="0" smtClean="0">
                  <a:solidFill>
                    <a:schemeClr val="bg1"/>
                  </a:solidFill>
                  <a:latin typeface="Times New Roman" panose="02020603050405020304" pitchFamily="18" charset="0"/>
                  <a:cs typeface="Times New Roman" panose="02020603050405020304" pitchFamily="18" charset="0"/>
                </a:rPr>
                <a:t>▬</a:t>
              </a:r>
              <a:r>
                <a:rPr lang="en-US" sz="1600" dirty="0" smtClean="0">
                  <a:solidFill>
                    <a:schemeClr val="bg1"/>
                  </a:solidFill>
                  <a:latin typeface="Times New Roman" panose="02020603050405020304" pitchFamily="18" charset="0"/>
                  <a:cs typeface="Times New Roman" panose="02020603050405020304" pitchFamily="18" charset="0"/>
                </a:rPr>
                <a:t> Model fit</a:t>
              </a:r>
            </a:p>
          </p:txBody>
        </p:sp>
      </p:grpSp>
    </p:spTree>
    <p:extLst>
      <p:ext uri="{BB962C8B-B14F-4D97-AF65-F5344CB8AC3E}">
        <p14:creationId xmlns:p14="http://schemas.microsoft.com/office/powerpoint/2010/main" val="174211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Methods – Fish Biomass</a:t>
            </a:r>
          </a:p>
        </p:txBody>
      </p:sp>
      <p:sp>
        <p:nvSpPr>
          <p:cNvPr id="3" name="Content Placeholder 2"/>
          <p:cNvSpPr>
            <a:spLocks noGrp="1"/>
          </p:cNvSpPr>
          <p:nvPr>
            <p:ph idx="1"/>
          </p:nvPr>
        </p:nvSpPr>
        <p:spPr/>
        <p:txBody>
          <a:bodyPr/>
          <a:lstStyle/>
          <a:p>
            <a:r>
              <a:rPr lang="en-US" dirty="0"/>
              <a:t>Fish Biomass (g m</a:t>
            </a:r>
            <a:r>
              <a:rPr lang="en-US" baseline="30000" dirty="0"/>
              <a:t>-2</a:t>
            </a:r>
            <a:r>
              <a:rPr lang="en-US" dirty="0"/>
              <a:t>)</a:t>
            </a:r>
          </a:p>
          <a:p>
            <a:r>
              <a:rPr lang="en-US" dirty="0"/>
              <a:t>Sampled 25 meters of stream</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7702" t="1" b="254"/>
          <a:stretch/>
        </p:blipFill>
        <p:spPr>
          <a:xfrm>
            <a:off x="372169" y="3793812"/>
            <a:ext cx="2847703" cy="2946621"/>
          </a:xfrm>
          <a:prstGeom prst="rect">
            <a:avLst/>
          </a:prstGeom>
          <a:effectLst/>
        </p:spPr>
      </p:pic>
      <p:sp>
        <p:nvSpPr>
          <p:cNvPr id="5" name="Rectangle 4"/>
          <p:cNvSpPr/>
          <p:nvPr/>
        </p:nvSpPr>
        <p:spPr>
          <a:xfrm>
            <a:off x="350399" y="2860765"/>
            <a:ext cx="2973976" cy="923330"/>
          </a:xfrm>
          <a:prstGeom prst="rect">
            <a:avLst/>
          </a:prstGeom>
        </p:spPr>
        <p:txBody>
          <a:bodyPr wrap="square">
            <a:spAutoFit/>
          </a:bodyPr>
          <a:lstStyle/>
          <a:p>
            <a:r>
              <a:rPr lang="en-US" dirty="0"/>
              <a:t>Electrofisher for 2 pass depletion population estimate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370" y="3240576"/>
            <a:ext cx="4631643" cy="3473732"/>
          </a:xfrm>
          <a:prstGeom prst="rect">
            <a:avLst/>
          </a:prstGeom>
          <a:effectLst/>
        </p:spPr>
      </p:pic>
      <p:sp>
        <p:nvSpPr>
          <p:cNvPr id="7" name="TextBox 6"/>
          <p:cNvSpPr txBox="1"/>
          <p:nvPr/>
        </p:nvSpPr>
        <p:spPr>
          <a:xfrm>
            <a:off x="5667531" y="2825579"/>
            <a:ext cx="1725769" cy="400110"/>
          </a:xfrm>
          <a:prstGeom prst="rect">
            <a:avLst/>
          </a:prstGeom>
          <a:noFill/>
          <a:effectLst/>
        </p:spPr>
        <p:txBody>
          <a:bodyPr wrap="square" rtlCol="0">
            <a:spAutoFit/>
          </a:bodyPr>
          <a:lstStyle/>
          <a:p>
            <a:r>
              <a:rPr lang="en-US" sz="2000" dirty="0"/>
              <a:t>Adam Hess</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5641" y="2970562"/>
            <a:ext cx="2819409" cy="3759212"/>
          </a:xfrm>
          <a:prstGeom prst="rect">
            <a:avLst/>
          </a:prstGeom>
          <a:effectLst/>
        </p:spPr>
      </p:pic>
      <p:sp>
        <p:nvSpPr>
          <p:cNvPr id="9" name="TextBox 8"/>
          <p:cNvSpPr txBox="1"/>
          <p:nvPr/>
        </p:nvSpPr>
        <p:spPr>
          <a:xfrm>
            <a:off x="9211153" y="2518296"/>
            <a:ext cx="2601533" cy="400110"/>
          </a:xfrm>
          <a:prstGeom prst="rect">
            <a:avLst/>
          </a:prstGeom>
          <a:noFill/>
          <a:effectLst/>
        </p:spPr>
        <p:txBody>
          <a:bodyPr wrap="square" rtlCol="0">
            <a:spAutoFit/>
          </a:bodyPr>
          <a:lstStyle/>
          <a:p>
            <a:r>
              <a:rPr lang="en-US" sz="2000" dirty="0"/>
              <a:t>Kayla Gallentine</a:t>
            </a:r>
          </a:p>
        </p:txBody>
      </p:sp>
      <p:sp>
        <p:nvSpPr>
          <p:cNvPr id="11" name="Slide Number Placeholder 10"/>
          <p:cNvSpPr>
            <a:spLocks noGrp="1"/>
          </p:cNvSpPr>
          <p:nvPr>
            <p:ph type="sldNum" sz="quarter" idx="12"/>
          </p:nvPr>
        </p:nvSpPr>
        <p:spPr/>
        <p:txBody>
          <a:bodyPr/>
          <a:lstStyle/>
          <a:p>
            <a:fld id="{DF28FB93-0A08-4E7D-8E63-9EFA29F1E093}" type="slidenum">
              <a:rPr lang="en-US" smtClean="0"/>
              <a:pPr/>
              <a:t>21</a:t>
            </a:fld>
            <a:endParaRPr lang="en-US" dirty="0"/>
          </a:p>
        </p:txBody>
      </p:sp>
      <p:sp>
        <p:nvSpPr>
          <p:cNvPr id="12" name="Footer Placeholder 1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0784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Methods – Fish Biomass</a:t>
            </a:r>
          </a:p>
        </p:txBody>
      </p:sp>
      <mc:AlternateContent xmlns:mc="http://schemas.openxmlformats.org/markup-compatibility/2006" xmlns:a14="http://schemas.microsoft.com/office/drawing/2010/main">
        <mc:Choice Requires="a14">
          <p:sp>
            <p:nvSpPr>
              <p:cNvPr id="4" name="Rectangle 3"/>
              <p:cNvSpPr/>
              <p:nvPr/>
            </p:nvSpPr>
            <p:spPr>
              <a:xfrm>
                <a:off x="130629" y="1558533"/>
                <a:ext cx="3738244" cy="886846"/>
              </a:xfrm>
              <a:prstGeom prst="rect">
                <a:avLst/>
              </a:prstGeom>
            </p:spPr>
            <p:txBody>
              <a:bodyPr wrap="square">
                <a:spAutoFit/>
              </a:bodyPr>
              <a:lstStyle/>
              <a:p>
                <a:r>
                  <a:rPr lang="en-US" sz="2800" dirty="0"/>
                  <a:t>Population</a:t>
                </a:r>
                <a14:m>
                  <m:oMath xmlns:m="http://schemas.openxmlformats.org/officeDocument/2006/math">
                    <m:r>
                      <a:rPr lang="en-US" sz="2800" i="0">
                        <a:latin typeface="Cambria Math" panose="02040503050406030204" pitchFamily="18" charset="0"/>
                      </a:rPr>
                      <m:t>=</m:t>
                    </m:r>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0">
                                    <a:latin typeface="Cambria Math" panose="02040503050406030204" pitchFamily="18" charset="0"/>
                                  </a:rPr>
                                  <m:t>1</m:t>
                                </m:r>
                              </m:sub>
                            </m:sSub>
                          </m:e>
                          <m:sup>
                            <m:r>
                              <a:rPr lang="en-US" sz="2800" i="0">
                                <a:latin typeface="Cambria Math" panose="02040503050406030204" pitchFamily="18" charset="0"/>
                              </a:rPr>
                              <m:t>2</m:t>
                            </m:r>
                          </m:sup>
                        </m:sSup>
                      </m:num>
                      <m:den>
                        <m:d>
                          <m:dPr>
                            <m:beg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d>
                                  <m:dPr>
                                    <m:endChr m:val=""/>
                                    <m:ctrlPr>
                                      <a:rPr lang="en-US" sz="2800" i="1">
                                        <a:latin typeface="Cambria Math" panose="02040503050406030204" pitchFamily="18" charset="0"/>
                                      </a:rPr>
                                    </m:ctrlPr>
                                  </m:dPr>
                                  <m:e>
                                    <m:r>
                                      <a:rPr lang="en-US" sz="2800" i="1">
                                        <a:latin typeface="Cambria Math" panose="02040503050406030204" pitchFamily="18" charset="0"/>
                                      </a:rPr>
                                      <m:t>𝐶</m:t>
                                    </m:r>
                                  </m:e>
                                </m:d>
                              </m:e>
                              <m:sub>
                                <m:r>
                                  <a:rPr lang="en-US" sz="2800" i="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0">
                                    <a:latin typeface="Cambria Math" panose="02040503050406030204" pitchFamily="18" charset="0"/>
                                  </a:rPr>
                                  <m:t>2</m:t>
                                </m:r>
                              </m:sub>
                            </m:sSub>
                          </m:e>
                        </m:d>
                      </m:den>
                    </m:f>
                  </m:oMath>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130629" y="1558533"/>
                <a:ext cx="3738244" cy="886846"/>
              </a:xfrm>
              <a:prstGeom prst="rect">
                <a:avLst/>
              </a:prstGeom>
              <a:blipFill>
                <a:blip r:embed="rId2"/>
                <a:stretch>
                  <a:fillRect l="-32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881623" y="2871115"/>
                <a:ext cx="6235067"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𝑆𝐸</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𝑃𝑜𝑝𝑢𝑙𝑎𝑡𝑖𝑜𝑛</m:t>
                      </m:r>
                      <m:r>
                        <a:rPr lang="en-US" sz="2800" i="0">
                          <a:latin typeface="Cambria Math" panose="02040503050406030204" pitchFamily="18" charset="0"/>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d>
                                <m:dPr>
                                  <m:beg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0">
                                              <a:latin typeface="Cambria Math" panose="02040503050406030204" pitchFamily="18" charset="0"/>
                                            </a:rPr>
                                            <m:t>1</m:t>
                                          </m:r>
                                        </m:sub>
                                      </m:sSub>
                                    </m:e>
                                    <m:sup>
                                      <m:r>
                                        <a:rPr lang="en-US" sz="2800" i="0">
                                          <a:latin typeface="Cambria Math" panose="02040503050406030204" pitchFamily="18" charset="0"/>
                                        </a:rPr>
                                        <m:t>2</m:t>
                                      </m:r>
                                    </m:sup>
                                  </m:sSup>
                                  <m:sSup>
                                    <m:sSupPr>
                                      <m:ctrlPr>
                                        <a:rPr lang="en-US" sz="2800" i="1">
                                          <a:latin typeface="Cambria Math" panose="02040503050406030204" pitchFamily="18" charset="0"/>
                                        </a:rPr>
                                      </m:ctrlPr>
                                    </m:sSupPr>
                                    <m:e>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0">
                                              <a:latin typeface="Cambria Math" panose="02040503050406030204" pitchFamily="18" charset="0"/>
                                            </a:rPr>
                                            <m:t>2</m:t>
                                          </m:r>
                                        </m:sub>
                                      </m:sSub>
                                    </m:e>
                                    <m:sup>
                                      <m:r>
                                        <a:rPr lang="en-US" sz="2800" i="0">
                                          <a:latin typeface="Cambria Math" panose="02040503050406030204" pitchFamily="18" charset="0"/>
                                        </a:rPr>
                                        <m:t>2</m:t>
                                      </m:r>
                                    </m:sup>
                                  </m:sSup>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0">
                                          <a:latin typeface="Cambria Math" panose="02040503050406030204" pitchFamily="18" charset="0"/>
                                        </a:rPr>
                                        <m:t>2</m:t>
                                      </m:r>
                                    </m:sub>
                                  </m:sSub>
                                </m:e>
                              </m:d>
                            </m:num>
                            <m:den>
                              <m:sSup>
                                <m:sSupPr>
                                  <m:ctrlPr>
                                    <a:rPr lang="en-US" sz="2800" i="1">
                                      <a:latin typeface="Cambria Math" panose="02040503050406030204" pitchFamily="18" charset="0"/>
                                    </a:rPr>
                                  </m:ctrlPr>
                                </m:sSupPr>
                                <m:e>
                                  <m:d>
                                    <m:dPr>
                                      <m:beg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d>
                                            <m:dPr>
                                              <m:endChr m:val=""/>
                                              <m:ctrlPr>
                                                <a:rPr lang="en-US" sz="2800" i="1">
                                                  <a:latin typeface="Cambria Math" panose="02040503050406030204" pitchFamily="18" charset="0"/>
                                                </a:rPr>
                                              </m:ctrlPr>
                                            </m:dPr>
                                            <m:e>
                                              <m:r>
                                                <a:rPr lang="en-US" sz="2800" i="1">
                                                  <a:latin typeface="Cambria Math" panose="02040503050406030204" pitchFamily="18" charset="0"/>
                                                </a:rPr>
                                                <m:t>𝐶</m:t>
                                              </m:r>
                                            </m:e>
                                          </m:d>
                                        </m:e>
                                        <m:sub>
                                          <m:r>
                                            <a:rPr lang="en-US" sz="2800" i="0">
                                              <a:latin typeface="Cambria Math" panose="02040503050406030204" pitchFamily="18" charset="0"/>
                                            </a:rPr>
                                            <m:t>1</m:t>
                                          </m:r>
                                        </m:sub>
                                      </m:sSub>
                                      <m:r>
                                        <a:rPr lang="en-US" sz="2800" i="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𝐶</m:t>
                                          </m:r>
                                        </m:e>
                                        <m:sub>
                                          <m:r>
                                            <a:rPr lang="en-US" sz="2800" i="0">
                                              <a:latin typeface="Cambria Math" panose="02040503050406030204" pitchFamily="18" charset="0"/>
                                            </a:rPr>
                                            <m:t>2</m:t>
                                          </m:r>
                                        </m:sub>
                                      </m:sSub>
                                    </m:e>
                                  </m:d>
                                </m:e>
                                <m:sup>
                                  <m:r>
                                    <a:rPr lang="en-US" sz="2800" i="0">
                                      <a:latin typeface="Cambria Math" panose="02040503050406030204" pitchFamily="18" charset="0"/>
                                    </a:rPr>
                                    <m:t>4</m:t>
                                  </m:r>
                                </m:sup>
                              </m:sSup>
                            </m:den>
                          </m:f>
                        </m:e>
                      </m:rad>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881623" y="2871115"/>
                <a:ext cx="6235067" cy="13653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558350" y="4801212"/>
                <a:ext cx="6662057" cy="684483"/>
              </a:xfrm>
              <a:prstGeom prst="rect">
                <a:avLst/>
              </a:prstGeom>
              <a:noFill/>
            </p:spPr>
            <p:txBody>
              <a:bodyPr wrap="square" lIns="0" tIns="0" rIns="0" bIns="0" rtlCol="0">
                <a:spAutoFit/>
              </a:bodyPr>
              <a:lstStyle/>
              <a:p>
                <a:r>
                  <a:rPr lang="en-US" sz="2800" b="0" dirty="0"/>
                  <a:t>Fish Biomass</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𝑃𝑜𝑝𝑢𝑙𝑎𝑡𝑖𝑜𝑛</m:t>
                        </m:r>
                        <m:r>
                          <a:rPr lang="en-US" sz="2800" b="0" i="1" smtClean="0">
                            <a:latin typeface="Cambria Math" panose="02040503050406030204" pitchFamily="18" charset="0"/>
                          </a:rPr>
                          <m:t>∗</m:t>
                        </m:r>
                        <m:r>
                          <a:rPr lang="en-US" sz="2800" b="0" i="1" smtClean="0">
                            <a:latin typeface="Cambria Math" panose="02040503050406030204" pitchFamily="18" charset="0"/>
                          </a:rPr>
                          <m:t>𝑚𝑒𝑎𝑛</m:t>
                        </m:r>
                        <m:r>
                          <a:rPr lang="en-US" sz="2800" b="0" i="1" smtClean="0">
                            <a:latin typeface="Cambria Math" panose="02040503050406030204" pitchFamily="18" charset="0"/>
                          </a:rPr>
                          <m:t> </m:t>
                        </m:r>
                        <m:r>
                          <a:rPr lang="en-US" sz="2800" b="0" i="1" smtClean="0">
                            <a:latin typeface="Cambria Math" panose="02040503050406030204" pitchFamily="18" charset="0"/>
                          </a:rPr>
                          <m:t>𝑓𝑖𝑠h</m:t>
                        </m:r>
                        <m:r>
                          <a:rPr lang="en-US" sz="2800" b="0" i="1" smtClean="0">
                            <a:latin typeface="Cambria Math" panose="02040503050406030204" pitchFamily="18" charset="0"/>
                          </a:rPr>
                          <m:t> </m:t>
                        </m:r>
                        <m:r>
                          <a:rPr lang="en-US" sz="2800" b="0" i="1" smtClean="0">
                            <a:latin typeface="Cambria Math" panose="02040503050406030204" pitchFamily="18" charset="0"/>
                          </a:rPr>
                          <m:t>𝑚𝑎𝑠𝑠</m:t>
                        </m:r>
                      </m:num>
                      <m:den>
                        <m:r>
                          <a:rPr lang="en-US" sz="2800" b="0" i="1" smtClean="0">
                            <a:latin typeface="Cambria Math" panose="02040503050406030204" pitchFamily="18" charset="0"/>
                          </a:rPr>
                          <m:t>𝑠𝑡𝑟𝑒𝑎𝑚</m:t>
                        </m:r>
                        <m:r>
                          <a:rPr lang="en-US" sz="2800" b="0" i="1" smtClean="0">
                            <a:latin typeface="Cambria Math" panose="02040503050406030204" pitchFamily="18" charset="0"/>
                          </a:rPr>
                          <m:t> </m:t>
                        </m:r>
                        <m:r>
                          <a:rPr lang="en-US" sz="2800" b="0" i="1" smtClean="0">
                            <a:latin typeface="Cambria Math" panose="02040503050406030204" pitchFamily="18" charset="0"/>
                          </a:rPr>
                          <m:t>𝑙𝑒𝑛𝑔𝑡h</m:t>
                        </m:r>
                        <m:r>
                          <a:rPr lang="en-US" sz="2800" b="0" i="1" smtClean="0">
                            <a:latin typeface="Cambria Math" panose="02040503050406030204" pitchFamily="18" charset="0"/>
                          </a:rPr>
                          <m:t> ∗</m:t>
                        </m:r>
                        <m:r>
                          <a:rPr lang="en-US" sz="2800" b="0" i="1" smtClean="0">
                            <a:latin typeface="Cambria Math" panose="02040503050406030204" pitchFamily="18" charset="0"/>
                          </a:rPr>
                          <m:t>𝑠𝑡𝑟𝑒𝑎𝑚</m:t>
                        </m:r>
                        <m:r>
                          <a:rPr lang="en-US" sz="2800" b="0" i="1" smtClean="0">
                            <a:latin typeface="Cambria Math" panose="02040503050406030204" pitchFamily="18" charset="0"/>
                          </a:rPr>
                          <m:t> </m:t>
                        </m:r>
                        <m:r>
                          <a:rPr lang="en-US" sz="2800" b="0" i="1" smtClean="0">
                            <a:latin typeface="Cambria Math" panose="02040503050406030204" pitchFamily="18" charset="0"/>
                          </a:rPr>
                          <m:t>𝑤𝑖𝑑𝑡h</m:t>
                        </m:r>
                      </m:den>
                    </m:f>
                  </m:oMath>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2558350" y="4801212"/>
                <a:ext cx="6662057" cy="684483"/>
              </a:xfrm>
              <a:prstGeom prst="rect">
                <a:avLst/>
              </a:prstGeom>
              <a:blipFill>
                <a:blip r:embed="rId4"/>
                <a:stretch>
                  <a:fillRect l="-3294" t="-893" b="-8929"/>
                </a:stretch>
              </a:blipFill>
            </p:spPr>
            <p:txBody>
              <a:bodyPr/>
              <a:lstStyle/>
              <a:p>
                <a:r>
                  <a:rPr lang="en-US">
                    <a:noFill/>
                  </a:rPr>
                  <a:t> </a:t>
                </a:r>
              </a:p>
            </p:txBody>
          </p:sp>
        </mc:Fallback>
      </mc:AlternateContent>
      <p:sp>
        <p:nvSpPr>
          <p:cNvPr id="8" name="TextBox 7"/>
          <p:cNvSpPr txBox="1"/>
          <p:nvPr/>
        </p:nvSpPr>
        <p:spPr>
          <a:xfrm>
            <a:off x="414068" y="5627845"/>
            <a:ext cx="2926080" cy="523220"/>
          </a:xfrm>
          <a:prstGeom prst="rect">
            <a:avLst/>
          </a:prstGeom>
          <a:noFill/>
        </p:spPr>
        <p:txBody>
          <a:bodyPr wrap="square" rtlCol="0">
            <a:spAutoFit/>
          </a:bodyPr>
          <a:lstStyle/>
          <a:p>
            <a:r>
              <a:rPr lang="en-US" sz="1400" dirty="0"/>
              <a:t>C</a:t>
            </a:r>
            <a:r>
              <a:rPr lang="en-US" sz="1400" baseline="-25000" dirty="0"/>
              <a:t>1</a:t>
            </a:r>
            <a:r>
              <a:rPr lang="en-US" sz="1400" dirty="0"/>
              <a:t> is fish counted in the first pass</a:t>
            </a:r>
          </a:p>
          <a:p>
            <a:r>
              <a:rPr lang="en-US" sz="1400" dirty="0"/>
              <a:t>C</a:t>
            </a:r>
            <a:r>
              <a:rPr lang="en-US" sz="1400" baseline="-25000" dirty="0"/>
              <a:t>2</a:t>
            </a:r>
            <a:r>
              <a:rPr lang="en-US" sz="1400" dirty="0"/>
              <a:t> is fish counted in the second pass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6617" y="2502263"/>
            <a:ext cx="3178629" cy="4238172"/>
          </a:xfrm>
          <a:prstGeom prst="rect">
            <a:avLst/>
          </a:prstGeom>
        </p:spPr>
      </p:pic>
      <p:sp>
        <p:nvSpPr>
          <p:cNvPr id="12" name="Slide Number Placeholder 11"/>
          <p:cNvSpPr>
            <a:spLocks noGrp="1"/>
          </p:cNvSpPr>
          <p:nvPr>
            <p:ph type="sldNum" sz="quarter" idx="12"/>
          </p:nvPr>
        </p:nvSpPr>
        <p:spPr/>
        <p:txBody>
          <a:bodyPr/>
          <a:lstStyle/>
          <a:p>
            <a:fld id="{DF28FB93-0A08-4E7D-8E63-9EFA29F1E093}" type="slidenum">
              <a:rPr lang="en-US" smtClean="0"/>
              <a:pPr/>
              <a:t>22</a:t>
            </a:fld>
            <a:endParaRPr lang="en-US" dirty="0"/>
          </a:p>
        </p:txBody>
      </p:sp>
      <p:sp>
        <p:nvSpPr>
          <p:cNvPr id="13" name="Footer Placeholder 12"/>
          <p:cNvSpPr>
            <a:spLocks noGrp="1"/>
          </p:cNvSpPr>
          <p:nvPr>
            <p:ph type="ftr" sz="quarter" idx="11"/>
          </p:nvPr>
        </p:nvSpPr>
        <p:spPr/>
        <p:txBody>
          <a:bodyPr/>
          <a:lstStyle/>
          <a:p>
            <a:r>
              <a:rPr lang="en-US" dirty="0">
                <a:ea typeface="Calibri" panose="020F0502020204030204" pitchFamily="34" charset="0"/>
                <a:cs typeface="Times New Roman" panose="02020603050405020304" pitchFamily="18" charset="0"/>
              </a:rPr>
              <a:t>Lockwood and Schneider 2000</a:t>
            </a:r>
          </a:p>
        </p:txBody>
      </p:sp>
    </p:spTree>
    <p:extLst>
      <p:ext uri="{BB962C8B-B14F-4D97-AF65-F5344CB8AC3E}">
        <p14:creationId xmlns:p14="http://schemas.microsoft.com/office/powerpoint/2010/main" val="39218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p:cNvSpPr>
            <a:spLocks noGrp="1"/>
          </p:cNvSpPr>
          <p:nvPr>
            <p:ph type="ftr" sz="quarter" idx="11"/>
          </p:nvPr>
        </p:nvSpPr>
        <p:spPr/>
        <p:txBody>
          <a:bodyPr/>
          <a:lstStyle/>
          <a:p>
            <a:endParaRPr lang="en-US" dirty="0"/>
          </a:p>
        </p:txBody>
      </p:sp>
      <p:sp>
        <p:nvSpPr>
          <p:cNvPr id="2" name="Title 1"/>
          <p:cNvSpPr>
            <a:spLocks noGrp="1"/>
          </p:cNvSpPr>
          <p:nvPr>
            <p:ph type="title"/>
          </p:nvPr>
        </p:nvSpPr>
        <p:spPr/>
        <p:txBody>
          <a:bodyPr/>
          <a:lstStyle/>
          <a:p>
            <a:r>
              <a:rPr lang="en-US" dirty="0">
                <a:latin typeface="+mn-lt"/>
              </a:rPr>
              <a:t>Methods – Statistical Analysis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4363" y="1886226"/>
            <a:ext cx="6101805" cy="457635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814" y="2011680"/>
            <a:ext cx="4685642" cy="39319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31321" y="5929121"/>
            <a:ext cx="2076994" cy="307777"/>
          </a:xfrm>
          <a:prstGeom prst="rect">
            <a:avLst/>
          </a:prstGeom>
          <a:noFill/>
        </p:spPr>
        <p:txBody>
          <a:bodyPr wrap="square" rtlCol="0">
            <a:spAutoFit/>
          </a:bodyPr>
          <a:lstStyle/>
          <a:p>
            <a:r>
              <a:rPr lang="en-US" sz="1400" dirty="0"/>
              <a:t>Condensed version</a:t>
            </a:r>
          </a:p>
        </p:txBody>
      </p:sp>
      <p:sp>
        <p:nvSpPr>
          <p:cNvPr id="9" name="TextBox 8"/>
          <p:cNvSpPr txBox="1"/>
          <p:nvPr/>
        </p:nvSpPr>
        <p:spPr>
          <a:xfrm>
            <a:off x="5910353" y="6550223"/>
            <a:ext cx="2083134" cy="307777"/>
          </a:xfrm>
          <a:prstGeom prst="rect">
            <a:avLst/>
          </a:prstGeom>
          <a:noFill/>
        </p:spPr>
        <p:txBody>
          <a:bodyPr wrap="none" rtlCol="0">
            <a:spAutoFit/>
          </a:bodyPr>
          <a:lstStyle/>
          <a:p>
            <a:pPr algn="r"/>
            <a:r>
              <a:rPr lang="en-US" sz="1400" dirty="0"/>
              <a:t>Blue Cr. with PAR meter</a:t>
            </a:r>
          </a:p>
        </p:txBody>
      </p:sp>
      <p:sp>
        <p:nvSpPr>
          <p:cNvPr id="11" name="Slide Number Placeholder 10"/>
          <p:cNvSpPr>
            <a:spLocks noGrp="1"/>
          </p:cNvSpPr>
          <p:nvPr>
            <p:ph type="sldNum" sz="quarter" idx="12"/>
          </p:nvPr>
        </p:nvSpPr>
        <p:spPr/>
        <p:txBody>
          <a:bodyPr/>
          <a:lstStyle/>
          <a:p>
            <a:fld id="{DF28FB93-0A08-4E7D-8E63-9EFA29F1E093}" type="slidenum">
              <a:rPr lang="en-US" smtClean="0"/>
              <a:pPr/>
              <a:t>23</a:t>
            </a:fld>
            <a:endParaRPr lang="en-US" dirty="0"/>
          </a:p>
        </p:txBody>
      </p:sp>
    </p:spTree>
    <p:extLst>
      <p:ext uri="{BB962C8B-B14F-4D97-AF65-F5344CB8AC3E}">
        <p14:creationId xmlns:p14="http://schemas.microsoft.com/office/powerpoint/2010/main" val="1924241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696418169"/>
              </p:ext>
            </p:extLst>
          </p:nvPr>
        </p:nvGraphicFramePr>
        <p:xfrm>
          <a:off x="-574771"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229695" y="53009"/>
            <a:ext cx="2950828" cy="1716158"/>
          </a:xfrm>
        </p:spPr>
        <p:txBody>
          <a:bodyPr>
            <a:normAutofit/>
          </a:bodyPr>
          <a:lstStyle/>
          <a:p>
            <a:r>
              <a:rPr lang="en-US" dirty="0"/>
              <a:t>Model Selection</a:t>
            </a:r>
          </a:p>
        </p:txBody>
      </p:sp>
      <p:sp>
        <p:nvSpPr>
          <p:cNvPr id="8" name="Circular Arrow 7"/>
          <p:cNvSpPr/>
          <p:nvPr/>
        </p:nvSpPr>
        <p:spPr>
          <a:xfrm rot="16200000">
            <a:off x="2723602" y="2762793"/>
            <a:ext cx="1018903" cy="215537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p:cNvSpPr txBox="1"/>
          <p:nvPr/>
        </p:nvSpPr>
        <p:spPr>
          <a:xfrm>
            <a:off x="1254028" y="3383279"/>
            <a:ext cx="1097280" cy="923330"/>
          </a:xfrm>
          <a:prstGeom prst="rect">
            <a:avLst/>
          </a:prstGeom>
          <a:noFill/>
        </p:spPr>
        <p:txBody>
          <a:bodyPr wrap="square" rtlCol="0">
            <a:spAutoFit/>
          </a:bodyPr>
          <a:lstStyle/>
          <a:p>
            <a:r>
              <a:rPr lang="en-US" dirty="0"/>
              <a:t>Repeat for all variables</a:t>
            </a:r>
          </a:p>
        </p:txBody>
      </p:sp>
      <p:sp>
        <p:nvSpPr>
          <p:cNvPr id="11" name="Slide Number Placeholder 10"/>
          <p:cNvSpPr>
            <a:spLocks noGrp="1"/>
          </p:cNvSpPr>
          <p:nvPr>
            <p:ph type="sldNum" sz="quarter" idx="12"/>
          </p:nvPr>
        </p:nvSpPr>
        <p:spPr/>
        <p:txBody>
          <a:bodyPr/>
          <a:lstStyle/>
          <a:p>
            <a:fld id="{DF28FB93-0A08-4E7D-8E63-9EFA29F1E093}" type="slidenum">
              <a:rPr lang="en-US" smtClean="0"/>
              <a:pPr/>
              <a:t>24</a:t>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3" name="TextBox 2"/>
          <p:cNvSpPr txBox="1"/>
          <p:nvPr/>
        </p:nvSpPr>
        <p:spPr>
          <a:xfrm>
            <a:off x="7445203" y="0"/>
            <a:ext cx="4134118" cy="6858000"/>
          </a:xfrm>
          <a:prstGeom prst="rect">
            <a:avLst/>
          </a:prstGeom>
          <a:solidFill>
            <a:schemeClr val="bg1">
              <a:lumMod val="85000"/>
              <a:lumOff val="15000"/>
            </a:schemeClr>
          </a:solidFill>
        </p:spPr>
        <p:txBody>
          <a:bodyPr wrap="square" rtlCol="0">
            <a:spAutoFit/>
          </a:bodyPr>
          <a:lstStyle/>
          <a:p>
            <a:endParaRPr lang="en-US" dirty="0"/>
          </a:p>
        </p:txBody>
      </p:sp>
    </p:spTree>
    <p:extLst>
      <p:ext uri="{BB962C8B-B14F-4D97-AF65-F5344CB8AC3E}">
        <p14:creationId xmlns:p14="http://schemas.microsoft.com/office/powerpoint/2010/main" val="10224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solidFill>
                  <a:schemeClr val="tx1">
                    <a:lumMod val="65000"/>
                  </a:schemeClr>
                </a:solidFill>
              </a:rPr>
              <a:t>likehikes.com/wp-content/gallery/2017-05-18-stafford-lookout-in-teanaway/IMG_6550.JPG</a:t>
            </a:r>
            <a:endParaRPr lang="en-US" dirty="0">
              <a:solidFill>
                <a:schemeClr val="tx1">
                  <a:lumMod val="65000"/>
                </a:schemeClr>
              </a:solidFill>
            </a:endParaRPr>
          </a:p>
        </p:txBody>
      </p:sp>
      <p:sp>
        <p:nvSpPr>
          <p:cNvPr id="3" name="Slide Number Placeholder 2"/>
          <p:cNvSpPr>
            <a:spLocks noGrp="1"/>
          </p:cNvSpPr>
          <p:nvPr>
            <p:ph type="sldNum" sz="quarter" idx="12"/>
          </p:nvPr>
        </p:nvSpPr>
        <p:spPr/>
        <p:txBody>
          <a:bodyPr/>
          <a:lstStyle/>
          <a:p>
            <a:fld id="{DF28FB93-0A08-4E7D-8E63-9EFA29F1E093}" type="slidenum">
              <a:rPr lang="en-US" smtClean="0"/>
              <a:pPr/>
              <a:t>25</a:t>
            </a:fld>
            <a:endParaRPr lang="en-US" dirty="0"/>
          </a:p>
        </p:txBody>
      </p:sp>
      <p:sp>
        <p:nvSpPr>
          <p:cNvPr id="4" name="Title 3"/>
          <p:cNvSpPr>
            <a:spLocks noGrp="1"/>
          </p:cNvSpPr>
          <p:nvPr>
            <p:ph type="title"/>
          </p:nvPr>
        </p:nvSpPr>
        <p:spPr/>
        <p:txBody>
          <a:bodyPr/>
          <a:lstStyle/>
          <a:p>
            <a:r>
              <a:rPr lang="en-US" dirty="0"/>
              <a:t>Results – Site Characteristics</a:t>
            </a:r>
          </a:p>
        </p:txBody>
      </p:sp>
      <p:sp>
        <p:nvSpPr>
          <p:cNvPr id="5" name="Content Placeholder 4"/>
          <p:cNvSpPr>
            <a:spLocks noGrp="1"/>
          </p:cNvSpPr>
          <p:nvPr>
            <p:ph idx="1"/>
          </p:nvPr>
        </p:nvSpPr>
        <p:spPr/>
        <p:txBody>
          <a:bodyPr/>
          <a:lstStyle/>
          <a:p>
            <a:r>
              <a:rPr lang="en-US" dirty="0" smtClean="0"/>
              <a:t>Sites were similar in most characteristics</a:t>
            </a:r>
            <a:endParaRPr lang="en-US" dirty="0"/>
          </a:p>
        </p:txBody>
      </p:sp>
      <p:pic>
        <p:nvPicPr>
          <p:cNvPr id="6" name="Picture 2" descr="Image result for teanaway standup tr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7585" y="3105988"/>
            <a:ext cx="4614864" cy="3076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referRelativeResize="0">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560" y="2593248"/>
            <a:ext cx="6663064" cy="3688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25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Thesis\Rplot1.discharge.canopy.par.tiff"/>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756" y="91441"/>
            <a:ext cx="3931920" cy="6389370"/>
          </a:xfrm>
          <a:prstGeom prst="rect">
            <a:avLst/>
          </a:prstGeom>
          <a:noFill/>
          <a:ln>
            <a:noFill/>
          </a:ln>
        </p:spPr>
      </p:pic>
      <p:sp>
        <p:nvSpPr>
          <p:cNvPr id="8" name="Slide Number Placeholder 7"/>
          <p:cNvSpPr>
            <a:spLocks noGrp="1"/>
          </p:cNvSpPr>
          <p:nvPr>
            <p:ph type="sldNum" sz="quarter" idx="12"/>
          </p:nvPr>
        </p:nvSpPr>
        <p:spPr/>
        <p:txBody>
          <a:bodyPr/>
          <a:lstStyle/>
          <a:p>
            <a:fld id="{DF28FB93-0A08-4E7D-8E63-9EFA29F1E093}" type="slidenum">
              <a:rPr lang="en-US" smtClean="0"/>
              <a:pPr/>
              <a:t>26</a:t>
            </a:fld>
            <a:endParaRPr lang="en-US" dirty="0"/>
          </a:p>
        </p:txBody>
      </p:sp>
      <p:sp>
        <p:nvSpPr>
          <p:cNvPr id="9" name="Footer Placeholder 8"/>
          <p:cNvSpPr>
            <a:spLocks noGrp="1"/>
          </p:cNvSpPr>
          <p:nvPr>
            <p:ph type="ftr" sz="quarter" idx="11"/>
          </p:nvPr>
        </p:nvSpPr>
        <p:spPr/>
        <p:txBody>
          <a:bodyPr/>
          <a:lstStyle/>
          <a:p>
            <a:r>
              <a:rPr lang="en-US" dirty="0">
                <a:solidFill>
                  <a:schemeClr val="tx1">
                    <a:lumMod val="65000"/>
                  </a:schemeClr>
                </a:solidFill>
              </a:rPr>
              <a:t>d32ogoqmya1dw8.cloudfront.net/images/eet/forest/fish_eye_view_maine.jpg</a:t>
            </a:r>
          </a:p>
        </p:txBody>
      </p:sp>
      <p:sp>
        <p:nvSpPr>
          <p:cNvPr id="7" name="Title 3"/>
          <p:cNvSpPr txBox="1">
            <a:spLocks/>
          </p:cNvSpPr>
          <p:nvPr/>
        </p:nvSpPr>
        <p:spPr>
          <a:xfrm>
            <a:off x="913795" y="609600"/>
            <a:ext cx="10353762" cy="97045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dirty="0">
                <a:effectLst/>
              </a:rPr>
              <a:t>Results – Seasonal Variables</a:t>
            </a:r>
            <a:endParaRPr lang="en-US" dirty="0"/>
          </a:p>
        </p:txBody>
      </p:sp>
      <p:pic>
        <p:nvPicPr>
          <p:cNvPr id="10" name="Picture 9">
            <a:extLst>
              <a:ext uri="{FF2B5EF4-FFF2-40B4-BE49-F238E27FC236}">
                <a16:creationId xmlns:a16="http://schemas.microsoft.com/office/drawing/2014/main" id="{2712F4AE-141B-E449-AB84-7F7509D9A9C3}"/>
              </a:ext>
            </a:extLst>
          </p:cNvPr>
          <p:cNvPicPr>
            <a:picLocks noChangeAspect="1"/>
          </p:cNvPicPr>
          <p:nvPr/>
        </p:nvPicPr>
        <p:blipFill rotWithShape="1">
          <a:blip r:embed="rId3"/>
          <a:srcRect l="13900" r="11258" b="5673"/>
          <a:stretch/>
        </p:blipFill>
        <p:spPr>
          <a:xfrm>
            <a:off x="6484763" y="1985554"/>
            <a:ext cx="3782643" cy="3575613"/>
          </a:xfrm>
          <a:prstGeom prst="rect">
            <a:avLst/>
          </a:prstGeom>
        </p:spPr>
      </p:pic>
      <p:sp>
        <p:nvSpPr>
          <p:cNvPr id="5" name="TextBox 4"/>
          <p:cNvSpPr txBox="1"/>
          <p:nvPr/>
        </p:nvSpPr>
        <p:spPr>
          <a:xfrm>
            <a:off x="6426925" y="5525589"/>
            <a:ext cx="3317966" cy="369332"/>
          </a:xfrm>
          <a:prstGeom prst="rect">
            <a:avLst/>
          </a:prstGeom>
          <a:noFill/>
        </p:spPr>
        <p:txBody>
          <a:bodyPr wrap="square" rtlCol="0">
            <a:spAutoFit/>
          </a:bodyPr>
          <a:lstStyle/>
          <a:p>
            <a:r>
              <a:rPr lang="en-US" dirty="0"/>
              <a:t>Fish-eye view of canopy</a:t>
            </a:r>
          </a:p>
        </p:txBody>
      </p:sp>
      <p:sp>
        <p:nvSpPr>
          <p:cNvPr id="11" name="Down Arrow 10"/>
          <p:cNvSpPr/>
          <p:nvPr/>
        </p:nvSpPr>
        <p:spPr>
          <a:xfrm rot="4661793">
            <a:off x="3453295" y="2222255"/>
            <a:ext cx="223779" cy="1453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own Arrow 11"/>
          <p:cNvSpPr/>
          <p:nvPr/>
        </p:nvSpPr>
        <p:spPr>
          <a:xfrm rot="4661793">
            <a:off x="3581268" y="4544076"/>
            <a:ext cx="216488" cy="17592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379496" y="2582779"/>
            <a:ext cx="1876926" cy="369332"/>
          </a:xfrm>
          <a:prstGeom prst="rect">
            <a:avLst/>
          </a:prstGeom>
          <a:noFill/>
        </p:spPr>
        <p:txBody>
          <a:bodyPr wrap="square" rtlCol="0">
            <a:spAutoFit/>
          </a:bodyPr>
          <a:lstStyle/>
          <a:p>
            <a:r>
              <a:rPr lang="en-US" dirty="0" smtClean="0"/>
              <a:t>Leaf abscission</a:t>
            </a:r>
            <a:endParaRPr lang="en-US" dirty="0"/>
          </a:p>
        </p:txBody>
      </p:sp>
      <p:sp>
        <p:nvSpPr>
          <p:cNvPr id="13" name="TextBox 12"/>
          <p:cNvSpPr txBox="1"/>
          <p:nvPr/>
        </p:nvSpPr>
        <p:spPr>
          <a:xfrm>
            <a:off x="4580023" y="4900863"/>
            <a:ext cx="1876926" cy="646331"/>
          </a:xfrm>
          <a:prstGeom prst="rect">
            <a:avLst/>
          </a:prstGeom>
          <a:noFill/>
        </p:spPr>
        <p:txBody>
          <a:bodyPr wrap="square" rtlCol="0">
            <a:spAutoFit/>
          </a:bodyPr>
          <a:lstStyle/>
          <a:p>
            <a:r>
              <a:rPr lang="en-US" dirty="0" smtClean="0"/>
              <a:t>Day length,</a:t>
            </a:r>
          </a:p>
          <a:p>
            <a:r>
              <a:rPr lang="en-US" dirty="0" smtClean="0"/>
              <a:t>Sun angle</a:t>
            </a:r>
            <a:endParaRPr lang="en-US" dirty="0"/>
          </a:p>
        </p:txBody>
      </p:sp>
    </p:spTree>
    <p:extLst>
      <p:ext uri="{BB962C8B-B14F-4D97-AF65-F5344CB8AC3E}">
        <p14:creationId xmlns:p14="http://schemas.microsoft.com/office/powerpoint/2010/main" val="146717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27</a:t>
            </a:fld>
            <a:endParaRPr lang="en-US" dirty="0"/>
          </a:p>
        </p:txBody>
      </p:sp>
      <p:sp>
        <p:nvSpPr>
          <p:cNvPr id="4" name="Title 3"/>
          <p:cNvSpPr>
            <a:spLocks noGrp="1"/>
          </p:cNvSpPr>
          <p:nvPr>
            <p:ph type="title"/>
          </p:nvPr>
        </p:nvSpPr>
        <p:spPr/>
        <p:txBody>
          <a:bodyPr/>
          <a:lstStyle/>
          <a:p>
            <a:pPr algn="l"/>
            <a:r>
              <a:rPr lang="en-US" dirty="0">
                <a:effectLst/>
              </a:rPr>
              <a:t>Results – Seasonal Variables</a:t>
            </a:r>
            <a:endParaRPr lang="en-US" dirty="0"/>
          </a:p>
        </p:txBody>
      </p:sp>
      <p:pic>
        <p:nvPicPr>
          <p:cNvPr id="6" name="Picture 5" descr="N:\Thesis\Rplot2.din.srp.doc.tiff"/>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2432" y="130630"/>
            <a:ext cx="3931920" cy="6389370"/>
          </a:xfrm>
          <a:prstGeom prst="rect">
            <a:avLst/>
          </a:prstGeom>
          <a:noFill/>
          <a:ln>
            <a:noFill/>
          </a:ln>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808" t="-1192" r="-1994" b="-2616"/>
          <a:stretch/>
        </p:blipFill>
        <p:spPr>
          <a:xfrm>
            <a:off x="319397" y="1582812"/>
            <a:ext cx="4285125" cy="4326999"/>
          </a:xfrm>
          <a:prstGeom prst="rect">
            <a:avLst/>
          </a:prstGeom>
          <a:effectLst/>
        </p:spPr>
      </p:pic>
      <p:sp>
        <p:nvSpPr>
          <p:cNvPr id="12" name="TextBox 11"/>
          <p:cNvSpPr txBox="1"/>
          <p:nvPr/>
        </p:nvSpPr>
        <p:spPr>
          <a:xfrm>
            <a:off x="1632856" y="5930537"/>
            <a:ext cx="1227909" cy="369332"/>
          </a:xfrm>
          <a:prstGeom prst="rect">
            <a:avLst/>
          </a:prstGeom>
          <a:noFill/>
        </p:spPr>
        <p:txBody>
          <a:bodyPr wrap="square" rtlCol="0">
            <a:spAutoFit/>
          </a:bodyPr>
          <a:lstStyle/>
          <a:p>
            <a:r>
              <a:rPr lang="en-US" dirty="0"/>
              <a:t>Reagents</a:t>
            </a:r>
          </a:p>
        </p:txBody>
      </p:sp>
      <p:sp>
        <p:nvSpPr>
          <p:cNvPr id="5" name="TextBox 4"/>
          <p:cNvSpPr txBox="1"/>
          <p:nvPr/>
        </p:nvSpPr>
        <p:spPr>
          <a:xfrm>
            <a:off x="5022760" y="4172754"/>
            <a:ext cx="1712891" cy="369332"/>
          </a:xfrm>
          <a:prstGeom prst="rect">
            <a:avLst/>
          </a:prstGeom>
          <a:noFill/>
        </p:spPr>
        <p:txBody>
          <a:bodyPr wrap="square" rtlCol="0">
            <a:spAutoFit/>
          </a:bodyPr>
          <a:lstStyle/>
          <a:p>
            <a:r>
              <a:rPr lang="en-US" dirty="0" smtClean="0"/>
              <a:t>Relatively high</a:t>
            </a:r>
            <a:endParaRPr lang="en-US" dirty="0"/>
          </a:p>
        </p:txBody>
      </p:sp>
      <p:sp>
        <p:nvSpPr>
          <p:cNvPr id="9" name="Down Arrow 8"/>
          <p:cNvSpPr/>
          <p:nvPr/>
        </p:nvSpPr>
        <p:spPr>
          <a:xfrm rot="18278577">
            <a:off x="6832009" y="4336984"/>
            <a:ext cx="351671" cy="810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0637949" y="1571224"/>
            <a:ext cx="785611" cy="523220"/>
          </a:xfrm>
          <a:prstGeom prst="rect">
            <a:avLst/>
          </a:prstGeom>
          <a:noFill/>
        </p:spPr>
        <p:txBody>
          <a:bodyPr wrap="square" rtlCol="0">
            <a:spAutoFit/>
          </a:bodyPr>
          <a:lstStyle/>
          <a:p>
            <a:r>
              <a:rPr lang="en-US" sz="1400" dirty="0" smtClean="0">
                <a:solidFill>
                  <a:schemeClr val="bg1"/>
                </a:solidFill>
              </a:rPr>
              <a:t>Mostly nitrate</a:t>
            </a:r>
            <a:endParaRPr lang="en-US" sz="1400" dirty="0">
              <a:solidFill>
                <a:schemeClr val="bg1"/>
              </a:solidFill>
            </a:endParaRPr>
          </a:p>
        </p:txBody>
      </p:sp>
      <p:sp>
        <p:nvSpPr>
          <p:cNvPr id="11" name="Down Arrow 10"/>
          <p:cNvSpPr/>
          <p:nvPr/>
        </p:nvSpPr>
        <p:spPr>
          <a:xfrm rot="14344858">
            <a:off x="6816984" y="3600740"/>
            <a:ext cx="351671" cy="810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432739" y="1788016"/>
            <a:ext cx="1519707" cy="369332"/>
          </a:xfrm>
          <a:prstGeom prst="rect">
            <a:avLst/>
          </a:prstGeom>
          <a:noFill/>
        </p:spPr>
        <p:txBody>
          <a:bodyPr wrap="square" rtlCol="0">
            <a:spAutoFit/>
          </a:bodyPr>
          <a:lstStyle/>
          <a:p>
            <a:r>
              <a:rPr lang="en-US" dirty="0" smtClean="0"/>
              <a:t>Very Low</a:t>
            </a:r>
            <a:endParaRPr lang="en-US" dirty="0"/>
          </a:p>
        </p:txBody>
      </p:sp>
      <p:sp>
        <p:nvSpPr>
          <p:cNvPr id="14" name="Down Arrow 13"/>
          <p:cNvSpPr/>
          <p:nvPr/>
        </p:nvSpPr>
        <p:spPr>
          <a:xfrm rot="14344858">
            <a:off x="6763322" y="1319033"/>
            <a:ext cx="351671" cy="8107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03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1" grpId="0" animBg="1"/>
      <p:bldP spid="13" grpId="0"/>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latin typeface="+mn-lt"/>
              </a:rPr>
              <a:t>Results - GPP</a:t>
            </a:r>
          </a:p>
        </p:txBody>
      </p:sp>
      <p:sp>
        <p:nvSpPr>
          <p:cNvPr id="3" name="Content Placeholder 2"/>
          <p:cNvSpPr>
            <a:spLocks noGrp="1"/>
          </p:cNvSpPr>
          <p:nvPr>
            <p:ph idx="1"/>
          </p:nvPr>
        </p:nvSpPr>
        <p:spPr>
          <a:effectLst/>
        </p:spPr>
        <p:txBody>
          <a:bodyPr/>
          <a:lstStyle/>
          <a:p>
            <a:r>
              <a:rPr lang="en-US" dirty="0">
                <a:effectLst/>
              </a:rPr>
              <a:t>GPP was different by sampling period and increased with depth</a:t>
            </a:r>
          </a:p>
        </p:txBody>
      </p:sp>
      <p:pic>
        <p:nvPicPr>
          <p:cNvPr id="5" name="Picture 4" descr="N:\Thesis\Rplot3.gpp.lit.tiff"/>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9600" y="2570948"/>
            <a:ext cx="3931920" cy="3931920"/>
          </a:xfrm>
          <a:prstGeom prst="rect">
            <a:avLst/>
          </a:prstGeom>
          <a:noFill/>
          <a:ln>
            <a:noFill/>
          </a:ln>
          <a:effectLst/>
        </p:spPr>
      </p:pic>
      <p:pic>
        <p:nvPicPr>
          <p:cNvPr id="6" name="Picture 5" descr="N:\Thesis\Rplot4.depth.t.gpp.tiff"/>
          <p:cNvPicPr preferRelativeResize="0">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2497" y="2564451"/>
            <a:ext cx="3931920" cy="3931920"/>
          </a:xfrm>
          <a:prstGeom prst="rect">
            <a:avLst/>
          </a:prstGeom>
          <a:noFill/>
          <a:ln>
            <a:noFill/>
          </a:ln>
          <a:effectLst/>
        </p:spPr>
      </p:pic>
      <p:sp>
        <p:nvSpPr>
          <p:cNvPr id="8" name="Slide Number Placeholder 7"/>
          <p:cNvSpPr>
            <a:spLocks noGrp="1"/>
          </p:cNvSpPr>
          <p:nvPr>
            <p:ph type="sldNum" sz="quarter" idx="12"/>
          </p:nvPr>
        </p:nvSpPr>
        <p:spPr>
          <a:effectLst/>
        </p:spPr>
        <p:txBody>
          <a:bodyPr/>
          <a:lstStyle/>
          <a:p>
            <a:fld id="{DF28FB93-0A08-4E7D-8E63-9EFA29F1E093}" type="slidenum">
              <a:rPr lang="en-US" smtClean="0"/>
              <a:pPr/>
              <a:t>28</a:t>
            </a:fld>
            <a:endParaRPr lang="en-US" dirty="0"/>
          </a:p>
        </p:txBody>
      </p:sp>
      <p:sp>
        <p:nvSpPr>
          <p:cNvPr id="9" name="Footer Placeholder 8"/>
          <p:cNvSpPr>
            <a:spLocks noGrp="1"/>
          </p:cNvSpPr>
          <p:nvPr>
            <p:ph type="ftr" sz="quarter" idx="11"/>
          </p:nvPr>
        </p:nvSpPr>
        <p:spPr>
          <a:effectLst/>
        </p:spPr>
        <p:txBody>
          <a:bodyPr/>
          <a:lstStyle/>
          <a:p>
            <a:endParaRPr lang="en-US" dirty="0"/>
          </a:p>
        </p:txBody>
      </p:sp>
    </p:spTree>
    <p:extLst>
      <p:ext uri="{BB962C8B-B14F-4D97-AF65-F5344CB8AC3E}">
        <p14:creationId xmlns:p14="http://schemas.microsoft.com/office/powerpoint/2010/main" val="50969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Results – ER</a:t>
            </a:r>
          </a:p>
        </p:txBody>
      </p:sp>
      <p:sp>
        <p:nvSpPr>
          <p:cNvPr id="3" name="Content Placeholder 2"/>
          <p:cNvSpPr>
            <a:spLocks noGrp="1"/>
          </p:cNvSpPr>
          <p:nvPr>
            <p:ph idx="1"/>
          </p:nvPr>
        </p:nvSpPr>
        <p:spPr/>
        <p:txBody>
          <a:bodyPr/>
          <a:lstStyle/>
          <a:p>
            <a:r>
              <a:rPr lang="en-US" dirty="0"/>
              <a:t>ER increased with depth and slope (Reported here as positive </a:t>
            </a:r>
            <a:r>
              <a:rPr lang="en-US" dirty="0" smtClean="0"/>
              <a:t>values)</a:t>
            </a:r>
          </a:p>
          <a:p>
            <a:endParaRPr lang="en-US" dirty="0" smtClean="0"/>
          </a:p>
          <a:p>
            <a:endParaRPr lang="en-US" dirty="0"/>
          </a:p>
        </p:txBody>
      </p:sp>
      <p:pic>
        <p:nvPicPr>
          <p:cNvPr id="4" name="Picture 3" descr="N:\Thesis\Rplot5.er.lit.tiff"/>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00" y="2555093"/>
            <a:ext cx="3931920" cy="3931920"/>
          </a:xfrm>
          <a:prstGeom prst="rect">
            <a:avLst/>
          </a:prstGeom>
          <a:noFill/>
          <a:ln>
            <a:noFill/>
          </a:ln>
        </p:spPr>
      </p:pic>
      <p:pic>
        <p:nvPicPr>
          <p:cNvPr id="5" name="Picture 4" descr="N:\Thesis\Rplot6.t.er.depth.tiff"/>
          <p:cNvPicPr preferRelativeResize="0">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7595" y="2555093"/>
            <a:ext cx="3931920" cy="3931920"/>
          </a:xfrm>
          <a:prstGeom prst="rect">
            <a:avLst/>
          </a:prstGeom>
          <a:noFill/>
          <a:ln>
            <a:noFill/>
          </a:ln>
        </p:spPr>
      </p:pic>
      <p:pic>
        <p:nvPicPr>
          <p:cNvPr id="6" name="Picture 5" descr="N:\Thesis\Rplot7.t.er.slope.tif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2542393"/>
            <a:ext cx="3931920" cy="3931920"/>
          </a:xfrm>
          <a:prstGeom prst="rect">
            <a:avLst/>
          </a:prstGeom>
          <a:noFill/>
          <a:ln>
            <a:noFill/>
          </a:ln>
        </p:spPr>
      </p:pic>
      <p:sp>
        <p:nvSpPr>
          <p:cNvPr id="8" name="Slide Number Placeholder 7"/>
          <p:cNvSpPr>
            <a:spLocks noGrp="1"/>
          </p:cNvSpPr>
          <p:nvPr>
            <p:ph type="sldNum" sz="quarter" idx="12"/>
          </p:nvPr>
        </p:nvSpPr>
        <p:spPr/>
        <p:txBody>
          <a:bodyPr/>
          <a:lstStyle/>
          <a:p>
            <a:fld id="{DF28FB93-0A08-4E7D-8E63-9EFA29F1E093}" type="slidenum">
              <a:rPr lang="en-US" smtClean="0"/>
              <a:pPr/>
              <a:t>29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7" name="TextBox 6"/>
          <p:cNvSpPr txBox="1"/>
          <p:nvPr/>
        </p:nvSpPr>
        <p:spPr>
          <a:xfrm>
            <a:off x="3400021" y="2640169"/>
            <a:ext cx="592429" cy="338554"/>
          </a:xfrm>
          <a:prstGeom prst="rect">
            <a:avLst/>
          </a:prstGeom>
          <a:noFill/>
        </p:spPr>
        <p:txBody>
          <a:bodyPr wrap="square" rtlCol="0">
            <a:spAutoFit/>
          </a:bodyPr>
          <a:lstStyle/>
          <a:p>
            <a:r>
              <a:rPr lang="en-US" sz="1600" dirty="0" smtClean="0">
                <a:solidFill>
                  <a:schemeClr val="bg1"/>
                </a:solidFill>
              </a:rPr>
              <a:t>n.s.</a:t>
            </a:r>
            <a:endParaRPr lang="en-US" sz="1600" dirty="0">
              <a:solidFill>
                <a:schemeClr val="bg1"/>
              </a:solidFill>
            </a:endParaRPr>
          </a:p>
        </p:txBody>
      </p:sp>
    </p:spTree>
    <p:extLst>
      <p:ext uri="{BB962C8B-B14F-4D97-AF65-F5344CB8AC3E}">
        <p14:creationId xmlns:p14="http://schemas.microsoft.com/office/powerpoint/2010/main" val="64401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535D62-5C83-FB42-93E4-F6497CB8469B}"/>
              </a:ext>
            </a:extLst>
          </p:cNvPr>
          <p:cNvSpPr>
            <a:spLocks noGrp="1"/>
          </p:cNvSpPr>
          <p:nvPr>
            <p:ph type="ftr" sz="quarter" idx="11"/>
          </p:nvPr>
        </p:nvSpPr>
        <p:spPr/>
        <p:txBody>
          <a:bodyPr/>
          <a:lstStyle/>
          <a:p>
            <a:r>
              <a:rPr lang="en-US" dirty="0" smtClean="0">
                <a:solidFill>
                  <a:schemeClr val="tx1">
                    <a:lumMod val="65000"/>
                  </a:schemeClr>
                </a:solidFill>
              </a:rPr>
              <a:t>pubs.usgs.gov/gip/143/pdf/GIP143.pdf</a:t>
            </a:r>
            <a:endParaRPr lang="en-US" dirty="0">
              <a:solidFill>
                <a:schemeClr val="tx1">
                  <a:lumMod val="65000"/>
                </a:schemeClr>
              </a:solidFill>
            </a:endParaRPr>
          </a:p>
        </p:txBody>
      </p:sp>
      <p:sp>
        <p:nvSpPr>
          <p:cNvPr id="3" name="Slide Number Placeholder 2">
            <a:extLst>
              <a:ext uri="{FF2B5EF4-FFF2-40B4-BE49-F238E27FC236}">
                <a16:creationId xmlns:a16="http://schemas.microsoft.com/office/drawing/2014/main" id="{5C968886-ED78-BA40-8087-1C27E86CBE86}"/>
              </a:ext>
            </a:extLst>
          </p:cNvPr>
          <p:cNvSpPr>
            <a:spLocks noGrp="1"/>
          </p:cNvSpPr>
          <p:nvPr>
            <p:ph type="sldNum" sz="quarter" idx="12"/>
          </p:nvPr>
        </p:nvSpPr>
        <p:spPr/>
        <p:txBody>
          <a:bodyPr/>
          <a:lstStyle/>
          <a:p>
            <a:fld id="{DF28FB93-0A08-4E7D-8E63-9EFA29F1E093}" type="slidenum">
              <a:rPr lang="en-US" smtClean="0"/>
              <a:pPr/>
              <a:t>3</a:t>
            </a:fld>
            <a:endParaRPr lang="en-US" dirty="0"/>
          </a:p>
        </p:txBody>
      </p:sp>
      <p:sp>
        <p:nvSpPr>
          <p:cNvPr id="4" name="Title 3">
            <a:extLst>
              <a:ext uri="{FF2B5EF4-FFF2-40B4-BE49-F238E27FC236}">
                <a16:creationId xmlns:a16="http://schemas.microsoft.com/office/drawing/2014/main" id="{9AA471DB-048C-FE4B-AB92-BCE7AD96956E}"/>
              </a:ext>
            </a:extLst>
          </p:cNvPr>
          <p:cNvSpPr>
            <a:spLocks noGrp="1"/>
          </p:cNvSpPr>
          <p:nvPr>
            <p:ph type="title"/>
          </p:nvPr>
        </p:nvSpPr>
        <p:spPr/>
        <p:txBody>
          <a:bodyPr/>
          <a:lstStyle/>
          <a:p>
            <a:r>
              <a:rPr lang="en-US" dirty="0"/>
              <a:t>Stream Ecosystems</a:t>
            </a:r>
          </a:p>
        </p:txBody>
      </p:sp>
      <p:sp>
        <p:nvSpPr>
          <p:cNvPr id="5" name="Content Placeholder 4">
            <a:extLst>
              <a:ext uri="{FF2B5EF4-FFF2-40B4-BE49-F238E27FC236}">
                <a16:creationId xmlns:a16="http://schemas.microsoft.com/office/drawing/2014/main" id="{A9110BB7-48CA-4746-B611-448DEDE81FEE}"/>
              </a:ext>
            </a:extLst>
          </p:cNvPr>
          <p:cNvSpPr>
            <a:spLocks noGrp="1"/>
          </p:cNvSpPr>
          <p:nvPr>
            <p:ph idx="1"/>
          </p:nvPr>
        </p:nvSpPr>
        <p:spPr/>
        <p:txBody>
          <a:bodyPr/>
          <a:lstStyle/>
          <a:p>
            <a:r>
              <a:rPr lang="en-US" dirty="0"/>
              <a:t>Autotroph – an organism that produces its own food (plants and algae)</a:t>
            </a:r>
          </a:p>
          <a:p>
            <a:r>
              <a:rPr lang="en-US" dirty="0"/>
              <a:t>Heterotroph – an organism that must find its own food (fungi, invertebrates, fish)</a:t>
            </a:r>
          </a:p>
          <a:p>
            <a:r>
              <a:rPr lang="en-US" dirty="0" smtClean="0"/>
              <a:t>Autochthonous </a:t>
            </a:r>
            <a:r>
              <a:rPr lang="en-US" dirty="0"/>
              <a:t>– </a:t>
            </a:r>
            <a:r>
              <a:rPr lang="en-US" dirty="0" smtClean="0"/>
              <a:t>primary production originating within the </a:t>
            </a:r>
            <a:r>
              <a:rPr lang="en-US" dirty="0"/>
              <a:t>stream (algae biomass)</a:t>
            </a:r>
          </a:p>
          <a:p>
            <a:r>
              <a:rPr lang="en-US" dirty="0" smtClean="0"/>
              <a:t>Allochthonous </a:t>
            </a:r>
            <a:r>
              <a:rPr lang="en-US" dirty="0"/>
              <a:t>– </a:t>
            </a:r>
            <a:r>
              <a:rPr lang="en-US" dirty="0" smtClean="0"/>
              <a:t>primary production originating outside </a:t>
            </a:r>
            <a:r>
              <a:rPr lang="en-US" dirty="0"/>
              <a:t>the stream (tree </a:t>
            </a:r>
            <a:r>
              <a:rPr lang="en-US" dirty="0" smtClean="0"/>
              <a:t>leaves)</a:t>
            </a:r>
            <a:endParaRPr lang="en-US" dirty="0"/>
          </a:p>
        </p:txBody>
      </p:sp>
      <p:pic>
        <p:nvPicPr>
          <p:cNvPr id="7" name="Picture 6">
            <a:extLst>
              <a:ext uri="{FF2B5EF4-FFF2-40B4-BE49-F238E27FC236}">
                <a16:creationId xmlns:a16="http://schemas.microsoft.com/office/drawing/2014/main" id="{7D528924-AA4E-1C4E-B3A6-FA26B3589408}"/>
              </a:ext>
            </a:extLst>
          </p:cNvPr>
          <p:cNvPicPr>
            <a:picLocks noChangeAspect="1"/>
          </p:cNvPicPr>
          <p:nvPr/>
        </p:nvPicPr>
        <p:blipFill rotWithShape="1">
          <a:blip r:embed="rId2"/>
          <a:srcRect l="9152" t="10929" r="4070" b="5379"/>
          <a:stretch/>
        </p:blipFill>
        <p:spPr>
          <a:xfrm>
            <a:off x="5946383" y="3488756"/>
            <a:ext cx="6251713" cy="3369244"/>
          </a:xfrm>
          <a:prstGeom prst="rect">
            <a:avLst/>
          </a:prstGeom>
        </p:spPr>
      </p:pic>
    </p:spTree>
    <p:extLst>
      <p:ext uri="{BB962C8B-B14F-4D97-AF65-F5344CB8AC3E}">
        <p14:creationId xmlns:p14="http://schemas.microsoft.com/office/powerpoint/2010/main" val="149056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Results – Overall Metabolism</a:t>
            </a:r>
          </a:p>
        </p:txBody>
      </p:sp>
      <p:sp>
        <p:nvSpPr>
          <p:cNvPr id="3" name="Content Placeholder 2"/>
          <p:cNvSpPr>
            <a:spLocks noGrp="1"/>
          </p:cNvSpPr>
          <p:nvPr>
            <p:ph idx="1"/>
          </p:nvPr>
        </p:nvSpPr>
        <p:spPr/>
        <p:txBody>
          <a:bodyPr/>
          <a:lstStyle/>
          <a:p>
            <a:r>
              <a:rPr lang="en-US" dirty="0" smtClean="0"/>
              <a:t>Heterotrophic as expected</a:t>
            </a:r>
          </a:p>
          <a:p>
            <a:r>
              <a:rPr lang="en-US" dirty="0" smtClean="0"/>
              <a:t>Correlate as expected</a:t>
            </a:r>
            <a:endParaRPr lang="en-US" dirty="0"/>
          </a:p>
        </p:txBody>
      </p:sp>
      <p:pic>
        <p:nvPicPr>
          <p:cNvPr id="4" name="Picture 3" descr="N:\Thesis\Rplot8.gpp.er.tif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799" y="2548343"/>
            <a:ext cx="3931920" cy="3931920"/>
          </a:xfrm>
          <a:prstGeom prst="rect">
            <a:avLst/>
          </a:prstGeom>
          <a:noFill/>
          <a:ln>
            <a:noFill/>
          </a:ln>
        </p:spPr>
      </p:pic>
      <p:sp>
        <p:nvSpPr>
          <p:cNvPr id="7" name="Slide Number Placeholder 6"/>
          <p:cNvSpPr>
            <a:spLocks noGrp="1"/>
          </p:cNvSpPr>
          <p:nvPr>
            <p:ph type="sldNum" sz="quarter" idx="12"/>
          </p:nvPr>
        </p:nvSpPr>
        <p:spPr/>
        <p:txBody>
          <a:bodyPr/>
          <a:lstStyle/>
          <a:p>
            <a:fld id="{DF28FB93-0A08-4E7D-8E63-9EFA29F1E093}" type="slidenum">
              <a:rPr lang="en-US" smtClean="0"/>
              <a:pPr/>
              <a:t>30</a:t>
            </a:fld>
            <a:endParaRPr lang="en-US" dirty="0"/>
          </a:p>
        </p:txBody>
      </p:sp>
      <p:sp>
        <p:nvSpPr>
          <p:cNvPr id="8" name="Footer Placeholder 7"/>
          <p:cNvSpPr>
            <a:spLocks noGrp="1"/>
          </p:cNvSpPr>
          <p:nvPr>
            <p:ph type="ftr" sz="quarter" idx="11"/>
          </p:nvPr>
        </p:nvSpPr>
        <p:spPr/>
        <p:txBody>
          <a:bodyPr/>
          <a:lstStyle/>
          <a:p>
            <a:r>
              <a:rPr lang="en-US" dirty="0">
                <a:solidFill>
                  <a:schemeClr val="tx1">
                    <a:lumMod val="65000"/>
                  </a:schemeClr>
                </a:solidFill>
              </a:rPr>
              <a:t>tnf9u43u8s42cg8l3sksfn28-wpengine.netdna-ssl.com/wp-content/uploads/natlp.jpg</a:t>
            </a:r>
          </a:p>
        </p:txBody>
      </p:sp>
      <p:pic>
        <p:nvPicPr>
          <p:cNvPr id="14338" name="Picture 2" descr="https://tnf9u43u8s42cg8l3sksfn28-wpengine.netdna-ssl.com/wp-content/uploads/natl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893" y="3146869"/>
            <a:ext cx="4495295" cy="268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81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609600"/>
            <a:ext cx="8727510" cy="970450"/>
          </a:xfrm>
        </p:spPr>
        <p:txBody>
          <a:bodyPr/>
          <a:lstStyle/>
          <a:p>
            <a:r>
              <a:rPr lang="en-US" dirty="0">
                <a:latin typeface="+mn-lt"/>
              </a:rPr>
              <a:t>Results – Fish Biomass</a:t>
            </a:r>
          </a:p>
        </p:txBody>
      </p:sp>
      <p:sp>
        <p:nvSpPr>
          <p:cNvPr id="3" name="Content Placeholder 2"/>
          <p:cNvSpPr>
            <a:spLocks noGrp="1"/>
          </p:cNvSpPr>
          <p:nvPr>
            <p:ph idx="1"/>
          </p:nvPr>
        </p:nvSpPr>
        <p:spPr/>
        <p:txBody>
          <a:bodyPr/>
          <a:lstStyle/>
          <a:p>
            <a:r>
              <a:rPr lang="en-US" dirty="0">
                <a:effectLst>
                  <a:outerShdw blurRad="38100" dist="38100" dir="2700000" algn="tl">
                    <a:srgbClr val="000000">
                      <a:alpha val="43137"/>
                    </a:srgbClr>
                  </a:outerShdw>
                </a:effectLst>
              </a:rPr>
              <a:t>Almost entirely westslope cutthroat trout</a:t>
            </a:r>
          </a:p>
          <a:p>
            <a:pPr marL="450000" lvl="1" indent="0">
              <a:buNone/>
            </a:pPr>
            <a:r>
              <a:rPr lang="en-US" dirty="0">
                <a:effectLst>
                  <a:outerShdw blurRad="38100" dist="38100" dir="2700000" algn="tl">
                    <a:srgbClr val="000000">
                      <a:alpha val="43137"/>
                    </a:srgbClr>
                  </a:outerShdw>
                </a:effectLst>
              </a:rPr>
              <a:t>(</a:t>
            </a:r>
            <a:r>
              <a:rPr lang="en-US" i="1" dirty="0">
                <a:effectLst>
                  <a:outerShdw blurRad="38100" dist="38100" dir="2700000" algn="tl">
                    <a:srgbClr val="000000">
                      <a:alpha val="43137"/>
                    </a:srgbClr>
                  </a:outerShdw>
                </a:effectLst>
              </a:rPr>
              <a:t>Oncorhynchus clarkii lewisi</a:t>
            </a:r>
            <a:r>
              <a:rPr lang="en-US" dirty="0">
                <a:effectLst>
                  <a:outerShdw blurRad="38100" dist="38100" dir="2700000" algn="tl">
                    <a:srgbClr val="000000">
                      <a:alpha val="43137"/>
                    </a:srgbClr>
                  </a:outerShdw>
                </a:effectLst>
              </a:rPr>
              <a:t>)</a:t>
            </a:r>
          </a:p>
          <a:p>
            <a:r>
              <a:rPr lang="en-US" dirty="0">
                <a:effectLst>
                  <a:outerShdw blurRad="38100" dist="38100" dir="2700000" algn="tl">
                    <a:srgbClr val="000000">
                      <a:alpha val="43137"/>
                    </a:srgbClr>
                  </a:outerShdw>
                </a:effectLst>
              </a:rPr>
              <a:t>A few eastern brook trout</a:t>
            </a:r>
          </a:p>
          <a:p>
            <a:pPr marL="450000" lvl="1" indent="0">
              <a:buNone/>
            </a:pPr>
            <a:r>
              <a:rPr lang="en-US" dirty="0">
                <a:effectLst>
                  <a:outerShdw blurRad="38100" dist="38100" dir="2700000" algn="tl">
                    <a:srgbClr val="000000">
                      <a:alpha val="43137"/>
                    </a:srgbClr>
                  </a:outerShdw>
                </a:effectLst>
              </a:rPr>
              <a:t>(</a:t>
            </a:r>
            <a:r>
              <a:rPr lang="en-US" i="1" dirty="0">
                <a:effectLst>
                  <a:outerShdw blurRad="38100" dist="38100" dir="2700000" algn="tl">
                    <a:srgbClr val="000000">
                      <a:alpha val="43137"/>
                    </a:srgbClr>
                  </a:outerShdw>
                </a:effectLst>
              </a:rPr>
              <a:t>Salvelinus fontinalis</a:t>
            </a:r>
            <a:r>
              <a:rPr lang="en-US" dirty="0">
                <a:effectLst>
                  <a:outerShdw blurRad="38100" dist="38100" dir="2700000" algn="tl">
                    <a:srgbClr val="000000">
                      <a:alpha val="43137"/>
                    </a:srgbClr>
                  </a:outerShdw>
                </a:effectLst>
              </a:rPr>
              <a:t>)</a:t>
            </a:r>
          </a:p>
        </p:txBody>
      </p:sp>
      <p:pic>
        <p:nvPicPr>
          <p:cNvPr id="4" name="Picture 3" descr="N:\Thesis\Rplot9.fish.tif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9144" y="112293"/>
            <a:ext cx="3931920" cy="6389370"/>
          </a:xfrm>
          <a:prstGeom prst="rect">
            <a:avLst/>
          </a:prstGeom>
          <a:noFill/>
          <a:ln>
            <a:no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0651" y="3435369"/>
            <a:ext cx="4011064" cy="3008299"/>
          </a:xfrm>
          <a:prstGeom prst="rect">
            <a:avLst/>
          </a:prstGeom>
          <a:effectLst/>
        </p:spPr>
      </p:pic>
      <p:sp>
        <p:nvSpPr>
          <p:cNvPr id="7" name="Slide Number Placeholder 6"/>
          <p:cNvSpPr>
            <a:spLocks noGrp="1"/>
          </p:cNvSpPr>
          <p:nvPr>
            <p:ph type="sldNum" sz="quarter" idx="12"/>
          </p:nvPr>
        </p:nvSpPr>
        <p:spPr/>
        <p:txBody>
          <a:bodyPr/>
          <a:lstStyle/>
          <a:p>
            <a:fld id="{DF28FB93-0A08-4E7D-8E63-9EFA29F1E093}" type="slidenum">
              <a:rPr lang="en-US" smtClean="0"/>
              <a:pPr/>
              <a:t>31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6" name="TextBox 5"/>
          <p:cNvSpPr txBox="1"/>
          <p:nvPr/>
        </p:nvSpPr>
        <p:spPr>
          <a:xfrm>
            <a:off x="1449977" y="6488668"/>
            <a:ext cx="1423852" cy="369332"/>
          </a:xfrm>
          <a:prstGeom prst="rect">
            <a:avLst/>
          </a:prstGeom>
          <a:noFill/>
        </p:spPr>
        <p:txBody>
          <a:bodyPr wrap="square" rtlCol="0">
            <a:spAutoFit/>
          </a:bodyPr>
          <a:lstStyle/>
          <a:p>
            <a:r>
              <a:rPr lang="en-US" dirty="0"/>
              <a:t>Cutthroat</a:t>
            </a:r>
          </a:p>
        </p:txBody>
      </p:sp>
    </p:spTree>
    <p:extLst>
      <p:ext uri="{BB962C8B-B14F-4D97-AF65-F5344CB8AC3E}">
        <p14:creationId xmlns:p14="http://schemas.microsoft.com/office/powerpoint/2010/main" val="92287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Results – Fish Biomass</a:t>
            </a:r>
          </a:p>
        </p:txBody>
      </p:sp>
      <p:sp>
        <p:nvSpPr>
          <p:cNvPr id="3" name="Content Placeholder 2"/>
          <p:cNvSpPr>
            <a:spLocks noGrp="1"/>
          </p:cNvSpPr>
          <p:nvPr>
            <p:ph idx="1"/>
          </p:nvPr>
        </p:nvSpPr>
        <p:spPr/>
        <p:txBody>
          <a:bodyPr/>
          <a:lstStyle/>
          <a:p>
            <a:r>
              <a:rPr lang="en-US" dirty="0">
                <a:effectLst>
                  <a:outerShdw blurRad="38100" dist="38100" dir="2700000" algn="tl">
                    <a:srgbClr val="000000">
                      <a:alpha val="43137"/>
                    </a:srgbClr>
                  </a:outerShdw>
                </a:effectLst>
              </a:rPr>
              <a:t>Trout biomass was different by catchment and increased with colder temperatures especially under more open </a:t>
            </a:r>
            <a:r>
              <a:rPr lang="en-US" dirty="0" smtClean="0">
                <a:effectLst>
                  <a:outerShdw blurRad="38100" dist="38100" dir="2700000" algn="tl">
                    <a:srgbClr val="000000">
                      <a:alpha val="43137"/>
                    </a:srgbClr>
                  </a:outerShdw>
                </a:effectLst>
              </a:rPr>
              <a:t>canopies (Temp*Canopy interaction)</a:t>
            </a:r>
            <a:endParaRPr lang="en-US" dirty="0">
              <a:effectLst>
                <a:outerShdw blurRad="38100" dist="38100" dir="2700000" algn="tl">
                  <a:srgbClr val="000000">
                    <a:alpha val="43137"/>
                  </a:srgbClr>
                </a:outerShdw>
              </a:effectLst>
            </a:endParaRPr>
          </a:p>
        </p:txBody>
      </p:sp>
      <p:pic>
        <p:nvPicPr>
          <p:cNvPr id="5" name="Picture 4" descr="N:\Thesis\Rplot11.fish.interaction.tif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6005" y="2570529"/>
            <a:ext cx="3931920" cy="3931920"/>
          </a:xfrm>
          <a:prstGeom prst="rect">
            <a:avLst/>
          </a:prstGeom>
          <a:noFill/>
          <a:ln>
            <a:noFill/>
          </a:ln>
        </p:spPr>
      </p:pic>
      <p:sp>
        <p:nvSpPr>
          <p:cNvPr id="7" name="Slide Number Placeholder 6"/>
          <p:cNvSpPr>
            <a:spLocks noGrp="1"/>
          </p:cNvSpPr>
          <p:nvPr>
            <p:ph type="sldNum" sz="quarter" idx="12"/>
          </p:nvPr>
        </p:nvSpPr>
        <p:spPr/>
        <p:txBody>
          <a:bodyPr/>
          <a:lstStyle/>
          <a:p>
            <a:fld id="{DF28FB93-0A08-4E7D-8E63-9EFA29F1E093}" type="slidenum">
              <a:rPr lang="en-US" smtClean="0"/>
              <a:pPr/>
              <a:t>32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TextBox 8"/>
          <p:cNvSpPr txBox="1"/>
          <p:nvPr/>
        </p:nvSpPr>
        <p:spPr>
          <a:xfrm>
            <a:off x="9272339" y="2775285"/>
            <a:ext cx="2727158" cy="923330"/>
          </a:xfrm>
          <a:prstGeom prst="rect">
            <a:avLst/>
          </a:prstGeom>
          <a:noFill/>
        </p:spPr>
        <p:txBody>
          <a:bodyPr wrap="square" rtlCol="0">
            <a:spAutoFit/>
          </a:bodyPr>
          <a:lstStyle/>
          <a:p>
            <a:r>
              <a:rPr lang="en-US" dirty="0" smtClean="0"/>
              <a:t>As stream temperature decreases, trout biomass increases</a:t>
            </a:r>
            <a:endParaRPr lang="en-US" dirty="0"/>
          </a:p>
        </p:txBody>
      </p:sp>
      <p:sp>
        <p:nvSpPr>
          <p:cNvPr id="10" name="TextBox 9"/>
          <p:cNvSpPr txBox="1"/>
          <p:nvPr/>
        </p:nvSpPr>
        <p:spPr>
          <a:xfrm>
            <a:off x="9240253" y="5237747"/>
            <a:ext cx="2951747" cy="646331"/>
          </a:xfrm>
          <a:prstGeom prst="rect">
            <a:avLst/>
          </a:prstGeom>
          <a:noFill/>
        </p:spPr>
        <p:txBody>
          <a:bodyPr wrap="square" rtlCol="0">
            <a:spAutoFit/>
          </a:bodyPr>
          <a:lstStyle/>
          <a:p>
            <a:r>
              <a:rPr lang="en-US" dirty="0"/>
              <a:t>t</a:t>
            </a:r>
            <a:r>
              <a:rPr lang="en-US" dirty="0" smtClean="0"/>
              <a:t>rout biomass increases under open canopies</a:t>
            </a:r>
            <a:endParaRPr lang="en-US" dirty="0"/>
          </a:p>
        </p:txBody>
      </p:sp>
      <p:sp>
        <p:nvSpPr>
          <p:cNvPr id="15" name="Right Arrow 14"/>
          <p:cNvSpPr/>
          <p:nvPr/>
        </p:nvSpPr>
        <p:spPr>
          <a:xfrm rot="11236760">
            <a:off x="6219613" y="3472274"/>
            <a:ext cx="2613796" cy="377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Up-Down Arrow 15"/>
          <p:cNvSpPr/>
          <p:nvPr/>
        </p:nvSpPr>
        <p:spPr>
          <a:xfrm>
            <a:off x="6304549" y="3224463"/>
            <a:ext cx="352926" cy="70585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Up-Down Arrow 16"/>
          <p:cNvSpPr/>
          <p:nvPr/>
        </p:nvSpPr>
        <p:spPr>
          <a:xfrm>
            <a:off x="7259054" y="3986463"/>
            <a:ext cx="344904" cy="18207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24" y="2546949"/>
            <a:ext cx="3931920" cy="3931920"/>
          </a:xfrm>
          <a:prstGeom prst="rect">
            <a:avLst/>
          </a:prstGeom>
        </p:spPr>
      </p:pic>
    </p:spTree>
    <p:extLst>
      <p:ext uri="{BB962C8B-B14F-4D97-AF65-F5344CB8AC3E}">
        <p14:creationId xmlns:p14="http://schemas.microsoft.com/office/powerpoint/2010/main" val="387298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9" grpId="1"/>
      <p:bldP spid="10" grpId="0"/>
      <p:bldP spid="10" grpId="1"/>
      <p:bldP spid="15" grpId="0" animBg="1"/>
      <p:bldP spid="15" grpId="1" animBg="1"/>
      <p:bldP spid="16" grpId="0" animBg="1"/>
      <p:bldP spid="16" grpId="1" animBg="1"/>
      <p:bldP spid="17" grpId="0" animBg="1"/>
      <p:bldP spid="1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Results – Fish Biomass &amp; Metabolism</a:t>
            </a:r>
          </a:p>
        </p:txBody>
      </p:sp>
      <p:sp>
        <p:nvSpPr>
          <p:cNvPr id="3" name="Content Placeholder 2"/>
          <p:cNvSpPr>
            <a:spLocks noGrp="1"/>
          </p:cNvSpPr>
          <p:nvPr>
            <p:ph idx="1"/>
          </p:nvPr>
        </p:nvSpPr>
        <p:spPr/>
        <p:txBody>
          <a:bodyPr/>
          <a:lstStyle/>
          <a:p>
            <a:r>
              <a:rPr lang="en-US" dirty="0"/>
              <a:t>No relationship found</a:t>
            </a:r>
          </a:p>
        </p:txBody>
      </p:sp>
      <p:sp>
        <p:nvSpPr>
          <p:cNvPr id="7" name="Slide Number Placeholder 6"/>
          <p:cNvSpPr>
            <a:spLocks noGrp="1"/>
          </p:cNvSpPr>
          <p:nvPr>
            <p:ph type="sldNum" sz="quarter" idx="12"/>
          </p:nvPr>
        </p:nvSpPr>
        <p:spPr/>
        <p:txBody>
          <a:bodyPr/>
          <a:lstStyle/>
          <a:p>
            <a:fld id="{DF28FB93-0A08-4E7D-8E63-9EFA29F1E093}" type="slidenum">
              <a:rPr lang="en-US" smtClean="0"/>
              <a:pPr/>
              <a:t>33</a:t>
            </a:fld>
            <a:endParaRPr lang="en-US" dirty="0"/>
          </a:p>
        </p:txBody>
      </p:sp>
      <p:sp>
        <p:nvSpPr>
          <p:cNvPr id="8" name="Footer Placeholder 7"/>
          <p:cNvSpPr>
            <a:spLocks noGrp="1"/>
          </p:cNvSpPr>
          <p:nvPr>
            <p:ph type="ftr" sz="quarter" idx="11"/>
          </p:nvPr>
        </p:nvSpPr>
        <p:spPr/>
        <p:txBody>
          <a:bodyPr/>
          <a:lstStyle/>
          <a:p>
            <a:r>
              <a:rPr lang="en-US" dirty="0">
                <a:solidFill>
                  <a:schemeClr val="tx1">
                    <a:lumMod val="65000"/>
                  </a:schemeClr>
                </a:solidFill>
              </a:rPr>
              <a:t>3c1703fe8d.site.internapcdn.net/newman/csz/news/800/2015/brooktroutst.jpg</a:t>
            </a:r>
          </a:p>
        </p:txBody>
      </p:sp>
      <p:sp>
        <p:nvSpPr>
          <p:cNvPr id="11" name="TextBox 10"/>
          <p:cNvSpPr txBox="1"/>
          <p:nvPr/>
        </p:nvSpPr>
        <p:spPr>
          <a:xfrm>
            <a:off x="6818811" y="5381897"/>
            <a:ext cx="2416629" cy="369332"/>
          </a:xfrm>
          <a:prstGeom prst="rect">
            <a:avLst/>
          </a:prstGeom>
          <a:noFill/>
        </p:spPr>
        <p:txBody>
          <a:bodyPr wrap="square" rtlCol="0">
            <a:spAutoFit/>
          </a:bodyPr>
          <a:lstStyle/>
          <a:p>
            <a:r>
              <a:rPr lang="en-US" dirty="0"/>
              <a:t>Eastern brook trout</a:t>
            </a:r>
          </a:p>
        </p:txBody>
      </p:sp>
      <p:pic>
        <p:nvPicPr>
          <p:cNvPr id="14" name="Picture 6" descr="Image result for eastern brook trout"/>
          <p:cNvPicPr>
            <a:picLocks noChangeAspect="1" noChangeArrowheads="1"/>
          </p:cNvPicPr>
          <p:nvPr/>
        </p:nvPicPr>
        <p:blipFill rotWithShape="1">
          <a:blip r:embed="rId2">
            <a:extLst>
              <a:ext uri="{28A0092B-C50C-407E-A947-70E740481C1C}">
                <a14:useLocalDpi xmlns:a14="http://schemas.microsoft.com/office/drawing/2010/main" val="0"/>
              </a:ext>
            </a:extLst>
          </a:blip>
          <a:srcRect t="23990" r="13537" b="23232"/>
          <a:stretch/>
        </p:blipFill>
        <p:spPr bwMode="auto">
          <a:xfrm flipH="1">
            <a:off x="6865144" y="3328495"/>
            <a:ext cx="4499542" cy="20373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394" y="2270904"/>
            <a:ext cx="3931920" cy="3931920"/>
          </a:xfrm>
          <a:prstGeom prst="rect">
            <a:avLst/>
          </a:prstGeom>
        </p:spPr>
      </p:pic>
    </p:spTree>
    <p:extLst>
      <p:ext uri="{BB962C8B-B14F-4D97-AF65-F5344CB8AC3E}">
        <p14:creationId xmlns:p14="http://schemas.microsoft.com/office/powerpoint/2010/main" val="250447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Discussion – GPP</a:t>
            </a:r>
          </a:p>
        </p:txBody>
      </p:sp>
      <p:sp>
        <p:nvSpPr>
          <p:cNvPr id="3" name="Content Placeholder 2"/>
          <p:cNvSpPr>
            <a:spLocks noGrp="1"/>
          </p:cNvSpPr>
          <p:nvPr>
            <p:ph idx="1"/>
          </p:nvPr>
        </p:nvSpPr>
        <p:spPr/>
        <p:txBody>
          <a:bodyPr/>
          <a:lstStyle/>
          <a:p>
            <a:r>
              <a:rPr lang="en-US" dirty="0"/>
              <a:t>Mean GPP = </a:t>
            </a:r>
            <a:r>
              <a:rPr lang="en-US" b="1" dirty="0">
                <a:solidFill>
                  <a:schemeClr val="accent1">
                    <a:lumMod val="60000"/>
                    <a:lumOff val="40000"/>
                  </a:schemeClr>
                </a:solidFill>
              </a:rPr>
              <a:t>0.20</a:t>
            </a:r>
            <a:r>
              <a:rPr lang="en-US" dirty="0"/>
              <a:t> g O</a:t>
            </a:r>
            <a:r>
              <a:rPr lang="en-US" baseline="-25000" dirty="0"/>
              <a:t>2</a:t>
            </a:r>
            <a:r>
              <a:rPr lang="en-US" dirty="0"/>
              <a:t> m</a:t>
            </a:r>
            <a:r>
              <a:rPr lang="en-US" baseline="30000" dirty="0"/>
              <a:t>-2</a:t>
            </a:r>
            <a:r>
              <a:rPr lang="en-US" dirty="0"/>
              <a:t> d</a:t>
            </a:r>
            <a:r>
              <a:rPr lang="en-US" baseline="30000" dirty="0"/>
              <a:t>-1</a:t>
            </a:r>
          </a:p>
          <a:p>
            <a:r>
              <a:rPr lang="en-US" dirty="0"/>
              <a:t>Mean PAR = </a:t>
            </a:r>
            <a:r>
              <a:rPr lang="en-US" b="1" dirty="0">
                <a:solidFill>
                  <a:schemeClr val="accent1">
                    <a:lumMod val="60000"/>
                    <a:lumOff val="40000"/>
                  </a:schemeClr>
                </a:solidFill>
              </a:rPr>
              <a:t>0.9</a:t>
            </a:r>
            <a:r>
              <a:rPr lang="en-US" dirty="0"/>
              <a:t> mol m</a:t>
            </a:r>
            <a:r>
              <a:rPr lang="en-US" baseline="30000" dirty="0"/>
              <a:t>-2</a:t>
            </a:r>
            <a:r>
              <a:rPr lang="en-US" dirty="0"/>
              <a:t> d</a:t>
            </a:r>
            <a:r>
              <a:rPr lang="en-US" baseline="30000" dirty="0"/>
              <a:t>-1</a:t>
            </a:r>
          </a:p>
          <a:p>
            <a:pPr lvl="1"/>
            <a:r>
              <a:rPr lang="en-US" dirty="0"/>
              <a:t>PAR is severely limiting below </a:t>
            </a:r>
            <a:r>
              <a:rPr lang="en-US" b="1" dirty="0">
                <a:solidFill>
                  <a:schemeClr val="accent1">
                    <a:lumMod val="60000"/>
                    <a:lumOff val="40000"/>
                  </a:schemeClr>
                </a:solidFill>
              </a:rPr>
              <a:t>2.2</a:t>
            </a:r>
            <a:r>
              <a:rPr lang="en-US" dirty="0"/>
              <a:t> mol m</a:t>
            </a:r>
            <a:r>
              <a:rPr lang="en-US" baseline="30000" dirty="0"/>
              <a:t>-2</a:t>
            </a:r>
            <a:r>
              <a:rPr lang="en-US" dirty="0"/>
              <a:t> d</a:t>
            </a:r>
            <a:r>
              <a:rPr lang="en-US" baseline="30000" dirty="0"/>
              <a:t>-1</a:t>
            </a:r>
          </a:p>
          <a:p>
            <a:r>
              <a:rPr lang="en-US" dirty="0"/>
              <a:t>Mean DIN &lt; </a:t>
            </a:r>
            <a:r>
              <a:rPr lang="en-US" b="1" dirty="0">
                <a:solidFill>
                  <a:schemeClr val="accent1">
                    <a:lumMod val="60000"/>
                    <a:lumOff val="40000"/>
                  </a:schemeClr>
                </a:solidFill>
              </a:rPr>
              <a:t>0.02</a:t>
            </a:r>
            <a:r>
              <a:rPr lang="en-US" dirty="0"/>
              <a:t> mg N </a:t>
            </a:r>
            <a:r>
              <a:rPr lang="en-US" dirty="0" smtClean="0"/>
              <a:t>L</a:t>
            </a:r>
            <a:r>
              <a:rPr lang="en-US" baseline="30000" dirty="0" smtClean="0"/>
              <a:t>-1</a:t>
            </a:r>
            <a:r>
              <a:rPr lang="en-US" dirty="0" smtClean="0"/>
              <a:t> (this value inflated)</a:t>
            </a:r>
            <a:endParaRPr lang="en-US" baseline="30000" dirty="0"/>
          </a:p>
          <a:p>
            <a:pPr lvl="1"/>
            <a:r>
              <a:rPr lang="en-US" dirty="0"/>
              <a:t>DIN is limiting below </a:t>
            </a:r>
            <a:r>
              <a:rPr lang="en-US" b="1" dirty="0">
                <a:solidFill>
                  <a:schemeClr val="accent1">
                    <a:lumMod val="60000"/>
                    <a:lumOff val="40000"/>
                  </a:schemeClr>
                </a:solidFill>
              </a:rPr>
              <a:t>0.04</a:t>
            </a:r>
            <a:r>
              <a:rPr lang="en-US" dirty="0"/>
              <a:t> mg N L</a:t>
            </a:r>
            <a:r>
              <a:rPr lang="en-US" baseline="30000" dirty="0"/>
              <a:t>-1</a:t>
            </a:r>
            <a:endParaRPr lang="en-US" dirty="0"/>
          </a:p>
          <a:p>
            <a:pPr lvl="1"/>
            <a:endParaRPr lang="en-US" dirty="0"/>
          </a:p>
        </p:txBody>
      </p:sp>
      <p:pic>
        <p:nvPicPr>
          <p:cNvPr id="7170" name="Picture 2" descr="https://media.springernature.com/original/springer-static/image/art%3A10.1007%2Fs10021-016-0024-9/MediaObjects/10021_2016_24_Fig5_HTML.gif"/>
          <p:cNvPicPr>
            <a:picLocks noChangeAspect="1" noChangeArrowheads="1"/>
          </p:cNvPicPr>
          <p:nvPr/>
        </p:nvPicPr>
        <p:blipFill rotWithShape="1">
          <a:blip r:embed="rId2">
            <a:extLst>
              <a:ext uri="{28A0092B-C50C-407E-A947-70E740481C1C}">
                <a14:useLocalDpi xmlns:a14="http://schemas.microsoft.com/office/drawing/2010/main" val="0"/>
              </a:ext>
            </a:extLst>
          </a:blip>
          <a:srcRect t="49700" r="307" b="-1"/>
          <a:stretch/>
        </p:blipFill>
        <p:spPr bwMode="auto">
          <a:xfrm>
            <a:off x="6621234" y="2874564"/>
            <a:ext cx="5519250" cy="393192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DF28FB93-0A08-4E7D-8E63-9EFA29F1E093}" type="slidenum">
              <a:rPr lang="en-US" smtClean="0"/>
              <a:pPr/>
              <a:t>34</a:t>
            </a:fld>
            <a:endParaRPr lang="en-US" dirty="0"/>
          </a:p>
        </p:txBody>
      </p:sp>
      <p:sp>
        <p:nvSpPr>
          <p:cNvPr id="7" name="Footer Placeholder 6"/>
          <p:cNvSpPr>
            <a:spLocks noGrp="1"/>
          </p:cNvSpPr>
          <p:nvPr>
            <p:ph type="ftr" sz="quarter" idx="11"/>
          </p:nvPr>
        </p:nvSpPr>
        <p:spPr/>
        <p:txBody>
          <a:bodyPr/>
          <a:lstStyle/>
          <a:p>
            <a:r>
              <a:rPr lang="en-US" dirty="0">
                <a:ea typeface="Calibri" panose="020F0502020204030204" pitchFamily="34" charset="0"/>
                <a:cs typeface="Times New Roman" panose="02020603050405020304" pitchFamily="18" charset="0"/>
              </a:rPr>
              <a:t>Warren et al. 2017, </a:t>
            </a:r>
            <a:r>
              <a:rPr lang="en-US" dirty="0"/>
              <a:t>Dodds et al. 2002</a:t>
            </a:r>
          </a:p>
        </p:txBody>
      </p:sp>
    </p:spTree>
    <p:extLst>
      <p:ext uri="{BB962C8B-B14F-4D97-AF65-F5344CB8AC3E}">
        <p14:creationId xmlns:p14="http://schemas.microsoft.com/office/powerpoint/2010/main" val="228946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Discussion – GPP</a:t>
            </a:r>
          </a:p>
        </p:txBody>
      </p:sp>
      <p:sp>
        <p:nvSpPr>
          <p:cNvPr id="3" name="Content Placeholder 2"/>
          <p:cNvSpPr>
            <a:spLocks noGrp="1"/>
          </p:cNvSpPr>
          <p:nvPr>
            <p:ph idx="1"/>
          </p:nvPr>
        </p:nvSpPr>
        <p:spPr/>
        <p:txBody>
          <a:bodyPr/>
          <a:lstStyle/>
          <a:p>
            <a:r>
              <a:rPr lang="en-US" dirty="0"/>
              <a:t>I found mean GPP = </a:t>
            </a:r>
            <a:r>
              <a:rPr lang="en-US" b="1" dirty="0">
                <a:solidFill>
                  <a:schemeClr val="accent1">
                    <a:lumMod val="60000"/>
                    <a:lumOff val="40000"/>
                  </a:schemeClr>
                </a:solidFill>
              </a:rPr>
              <a:t>0.20</a:t>
            </a:r>
            <a:r>
              <a:rPr lang="en-US" dirty="0"/>
              <a:t> g O</a:t>
            </a:r>
            <a:r>
              <a:rPr lang="en-US" baseline="-25000" dirty="0"/>
              <a:t>2</a:t>
            </a:r>
            <a:r>
              <a:rPr lang="en-US" dirty="0"/>
              <a:t> m</a:t>
            </a:r>
            <a:r>
              <a:rPr lang="en-US" baseline="30000" dirty="0"/>
              <a:t>-2</a:t>
            </a:r>
            <a:r>
              <a:rPr lang="en-US" dirty="0"/>
              <a:t> d</a:t>
            </a:r>
            <a:r>
              <a:rPr lang="en-US" baseline="30000" dirty="0"/>
              <a:t>-1</a:t>
            </a:r>
            <a:endParaRPr lang="en-US" dirty="0"/>
          </a:p>
          <a:p>
            <a:r>
              <a:rPr lang="en-US" dirty="0" smtClean="0"/>
              <a:t>First </a:t>
            </a:r>
            <a:r>
              <a:rPr lang="en-US" dirty="0"/>
              <a:t>order deciduous stream = </a:t>
            </a:r>
            <a:r>
              <a:rPr lang="en-US" b="1" dirty="0">
                <a:solidFill>
                  <a:schemeClr val="accent1">
                    <a:lumMod val="60000"/>
                    <a:lumOff val="40000"/>
                  </a:schemeClr>
                </a:solidFill>
              </a:rPr>
              <a:t>1.38</a:t>
            </a:r>
            <a:r>
              <a:rPr lang="en-US" dirty="0"/>
              <a:t> g O</a:t>
            </a:r>
            <a:r>
              <a:rPr lang="en-US" baseline="-25000" dirty="0"/>
              <a:t>2</a:t>
            </a:r>
            <a:r>
              <a:rPr lang="en-US" dirty="0"/>
              <a:t> m</a:t>
            </a:r>
            <a:r>
              <a:rPr lang="en-US" baseline="30000" dirty="0"/>
              <a:t>-2</a:t>
            </a:r>
            <a:r>
              <a:rPr lang="en-US" dirty="0"/>
              <a:t> d</a:t>
            </a:r>
            <a:r>
              <a:rPr lang="en-US" baseline="30000" dirty="0"/>
              <a:t>-1</a:t>
            </a:r>
            <a:endParaRPr lang="en-US" dirty="0"/>
          </a:p>
          <a:p>
            <a:pPr lvl="1"/>
            <a:r>
              <a:rPr lang="en-US" dirty="0"/>
              <a:t>during canopy closure ≈ </a:t>
            </a:r>
            <a:r>
              <a:rPr lang="en-US" b="1" dirty="0">
                <a:solidFill>
                  <a:schemeClr val="accent1">
                    <a:lumMod val="60000"/>
                    <a:lumOff val="40000"/>
                  </a:schemeClr>
                </a:solidFill>
              </a:rPr>
              <a:t>0.5</a:t>
            </a:r>
            <a:r>
              <a:rPr lang="en-US" dirty="0"/>
              <a:t> g O</a:t>
            </a:r>
            <a:r>
              <a:rPr lang="en-US" baseline="-25000" dirty="0"/>
              <a:t>2</a:t>
            </a:r>
            <a:r>
              <a:rPr lang="en-US" dirty="0"/>
              <a:t> m</a:t>
            </a:r>
            <a:r>
              <a:rPr lang="en-US" baseline="30000" dirty="0"/>
              <a:t>-2</a:t>
            </a:r>
            <a:r>
              <a:rPr lang="en-US" dirty="0"/>
              <a:t> </a:t>
            </a:r>
            <a:r>
              <a:rPr lang="en-US" dirty="0" smtClean="0"/>
              <a:t>d</a:t>
            </a:r>
            <a:r>
              <a:rPr lang="en-US" baseline="30000" dirty="0" smtClean="0"/>
              <a:t>-1</a:t>
            </a:r>
          </a:p>
          <a:p>
            <a:r>
              <a:rPr lang="en-US" dirty="0"/>
              <a:t>Methow river system = </a:t>
            </a:r>
            <a:r>
              <a:rPr lang="en-US" b="1" dirty="0">
                <a:solidFill>
                  <a:schemeClr val="accent1">
                    <a:lumMod val="60000"/>
                    <a:lumOff val="40000"/>
                  </a:schemeClr>
                </a:solidFill>
              </a:rPr>
              <a:t>0.67</a:t>
            </a:r>
            <a:r>
              <a:rPr lang="en-US" dirty="0"/>
              <a:t> g O</a:t>
            </a:r>
            <a:r>
              <a:rPr lang="en-US" baseline="-25000" dirty="0"/>
              <a:t>2</a:t>
            </a:r>
            <a:r>
              <a:rPr lang="en-US" dirty="0"/>
              <a:t> m</a:t>
            </a:r>
            <a:r>
              <a:rPr lang="en-US" baseline="30000" dirty="0"/>
              <a:t>-2</a:t>
            </a:r>
            <a:r>
              <a:rPr lang="en-US" dirty="0"/>
              <a:t> </a:t>
            </a:r>
            <a:r>
              <a:rPr lang="en-US" dirty="0" smtClean="0"/>
              <a:t>d</a:t>
            </a:r>
            <a:r>
              <a:rPr lang="en-US" baseline="30000" dirty="0" smtClean="0"/>
              <a:t>-1</a:t>
            </a:r>
            <a:endParaRPr lang="en-US" dirty="0"/>
          </a:p>
          <a:p>
            <a:r>
              <a:rPr lang="en-US" dirty="0"/>
              <a:t>Very turbid rivers ≈ </a:t>
            </a:r>
            <a:r>
              <a:rPr lang="en-US" b="1" dirty="0">
                <a:solidFill>
                  <a:schemeClr val="accent1">
                    <a:lumMod val="60000"/>
                    <a:lumOff val="40000"/>
                  </a:schemeClr>
                </a:solidFill>
              </a:rPr>
              <a:t>0.3</a:t>
            </a:r>
            <a:r>
              <a:rPr lang="en-US" dirty="0"/>
              <a:t> g O</a:t>
            </a:r>
            <a:r>
              <a:rPr lang="en-US" baseline="-25000" dirty="0"/>
              <a:t>2</a:t>
            </a:r>
            <a:r>
              <a:rPr lang="en-US" dirty="0"/>
              <a:t> m</a:t>
            </a:r>
            <a:r>
              <a:rPr lang="en-US" baseline="30000" dirty="0"/>
              <a:t>-2</a:t>
            </a:r>
            <a:r>
              <a:rPr lang="en-US" dirty="0"/>
              <a:t> d</a:t>
            </a:r>
            <a:r>
              <a:rPr lang="en-US" baseline="30000" dirty="0"/>
              <a:t>-1</a:t>
            </a:r>
            <a:endParaRPr lang="en-US" dirty="0"/>
          </a:p>
          <a:p>
            <a:endParaRPr lang="en-US" dirty="0"/>
          </a:p>
        </p:txBody>
      </p:sp>
      <p:pic>
        <p:nvPicPr>
          <p:cNvPr id="7" name="Picture 6"/>
          <p:cNvPicPr>
            <a:picLocks noChangeAspect="1"/>
          </p:cNvPicPr>
          <p:nvPr/>
        </p:nvPicPr>
        <p:blipFill rotWithShape="1">
          <a:blip r:embed="rId2"/>
          <a:srcRect l="9740" t="36416" r="60399" b="7881"/>
          <a:stretch/>
        </p:blipFill>
        <p:spPr>
          <a:xfrm>
            <a:off x="6695366" y="2508070"/>
            <a:ext cx="5392131" cy="4023360"/>
          </a:xfrm>
          <a:prstGeom prst="rect">
            <a:avLst/>
          </a:prstGeom>
        </p:spPr>
      </p:pic>
      <p:sp>
        <p:nvSpPr>
          <p:cNvPr id="8" name="TextBox 7"/>
          <p:cNvSpPr txBox="1"/>
          <p:nvPr/>
        </p:nvSpPr>
        <p:spPr>
          <a:xfrm>
            <a:off x="6483530" y="6550223"/>
            <a:ext cx="4045132" cy="307777"/>
          </a:xfrm>
          <a:prstGeom prst="rect">
            <a:avLst/>
          </a:prstGeom>
          <a:noFill/>
        </p:spPr>
        <p:txBody>
          <a:bodyPr wrap="square" rtlCol="0">
            <a:spAutoFit/>
          </a:bodyPr>
          <a:lstStyle/>
          <a:p>
            <a:pPr algn="r"/>
            <a:r>
              <a:rPr lang="en-US" sz="1400" dirty="0"/>
              <a:t>West Fork of Walker Branch after canopy closure</a:t>
            </a:r>
          </a:p>
        </p:txBody>
      </p:sp>
      <p:sp>
        <p:nvSpPr>
          <p:cNvPr id="9" name="Slide Number Placeholder 8"/>
          <p:cNvSpPr>
            <a:spLocks noGrp="1"/>
          </p:cNvSpPr>
          <p:nvPr>
            <p:ph type="sldNum" sz="quarter" idx="12"/>
          </p:nvPr>
        </p:nvSpPr>
        <p:spPr/>
        <p:txBody>
          <a:bodyPr/>
          <a:lstStyle/>
          <a:p>
            <a:fld id="{DF28FB93-0A08-4E7D-8E63-9EFA29F1E093}" type="slidenum">
              <a:rPr lang="en-US" smtClean="0"/>
              <a:pPr/>
              <a:t>35</a:t>
            </a:fld>
            <a:endParaRPr lang="en-US" dirty="0"/>
          </a:p>
        </p:txBody>
      </p:sp>
      <p:sp>
        <p:nvSpPr>
          <p:cNvPr id="10" name="Footer Placeholder 9"/>
          <p:cNvSpPr>
            <a:spLocks noGrp="1"/>
          </p:cNvSpPr>
          <p:nvPr>
            <p:ph type="ftr" sz="quarter" idx="11"/>
          </p:nvPr>
        </p:nvSpPr>
        <p:spPr/>
        <p:txBody>
          <a:bodyPr/>
          <a:lstStyle/>
          <a:p>
            <a:r>
              <a:rPr lang="en-US" dirty="0">
                <a:ea typeface="Calibri" panose="020F0502020204030204" pitchFamily="34" charset="0"/>
                <a:cs typeface="Times New Roman" panose="02020603050405020304" pitchFamily="18" charset="0"/>
              </a:rPr>
              <a:t>Mejia et al. 2018, Roberts et al. 2007, </a:t>
            </a:r>
            <a:r>
              <a:rPr lang="en-US" dirty="0"/>
              <a:t>Hall et al. 2015 </a:t>
            </a:r>
          </a:p>
        </p:txBody>
      </p:sp>
    </p:spTree>
    <p:extLst>
      <p:ext uri="{BB962C8B-B14F-4D97-AF65-F5344CB8AC3E}">
        <p14:creationId xmlns:p14="http://schemas.microsoft.com/office/powerpoint/2010/main" val="298057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p:txBody>
          <a:bodyPr/>
          <a:lstStyle/>
          <a:p>
            <a:r>
              <a:rPr lang="en-US" dirty="0">
                <a:ea typeface="Calibri" panose="020F0502020204030204" pitchFamily="34" charset="0"/>
                <a:cs typeface="Times New Roman" panose="02020603050405020304" pitchFamily="18" charset="0"/>
              </a:rPr>
              <a:t>Mejia et al. 2018, Roberts et al. 2007, </a:t>
            </a:r>
            <a:r>
              <a:rPr lang="en-US" dirty="0">
                <a:solidFill>
                  <a:schemeClr val="tx1">
                    <a:lumMod val="65000"/>
                  </a:schemeClr>
                </a:solidFill>
              </a:rPr>
              <a:t>tu.org/wp-content/uploads/2019/04/chewish.jpg</a:t>
            </a:r>
          </a:p>
        </p:txBody>
      </p:sp>
      <p:sp>
        <p:nvSpPr>
          <p:cNvPr id="2" name="Title 1"/>
          <p:cNvSpPr>
            <a:spLocks noGrp="1"/>
          </p:cNvSpPr>
          <p:nvPr>
            <p:ph type="title"/>
          </p:nvPr>
        </p:nvSpPr>
        <p:spPr/>
        <p:txBody>
          <a:bodyPr/>
          <a:lstStyle/>
          <a:p>
            <a:r>
              <a:rPr lang="en-US" dirty="0">
                <a:latin typeface="+mn-lt"/>
              </a:rPr>
              <a:t>Discussion – ER</a:t>
            </a:r>
          </a:p>
        </p:txBody>
      </p:sp>
      <p:sp>
        <p:nvSpPr>
          <p:cNvPr id="3" name="Content Placeholder 2"/>
          <p:cNvSpPr>
            <a:spLocks noGrp="1"/>
          </p:cNvSpPr>
          <p:nvPr>
            <p:ph idx="1"/>
          </p:nvPr>
        </p:nvSpPr>
        <p:spPr/>
        <p:txBody>
          <a:bodyPr/>
          <a:lstStyle/>
          <a:p>
            <a:r>
              <a:rPr lang="en-US" dirty="0"/>
              <a:t>I found mean ER = </a:t>
            </a:r>
            <a:r>
              <a:rPr lang="en-US" b="1" dirty="0">
                <a:solidFill>
                  <a:schemeClr val="accent1">
                    <a:lumMod val="60000"/>
                    <a:lumOff val="40000"/>
                  </a:schemeClr>
                </a:solidFill>
              </a:rPr>
              <a:t>10.29</a:t>
            </a:r>
            <a:r>
              <a:rPr lang="en-US" dirty="0"/>
              <a:t> g O</a:t>
            </a:r>
            <a:r>
              <a:rPr lang="en-US" baseline="-25000" dirty="0"/>
              <a:t>2</a:t>
            </a:r>
            <a:r>
              <a:rPr lang="en-US" dirty="0"/>
              <a:t> m</a:t>
            </a:r>
            <a:r>
              <a:rPr lang="en-US" baseline="30000" dirty="0"/>
              <a:t>-2</a:t>
            </a:r>
            <a:r>
              <a:rPr lang="en-US" dirty="0"/>
              <a:t> d</a:t>
            </a:r>
            <a:r>
              <a:rPr lang="en-US" baseline="30000" dirty="0"/>
              <a:t>-1</a:t>
            </a:r>
            <a:endParaRPr lang="en-US" dirty="0"/>
          </a:p>
          <a:p>
            <a:r>
              <a:rPr lang="en-US" dirty="0" smtClean="0"/>
              <a:t>First </a:t>
            </a:r>
            <a:r>
              <a:rPr lang="en-US" dirty="0"/>
              <a:t>order deciduous stream = </a:t>
            </a:r>
            <a:r>
              <a:rPr lang="en-US" b="1" dirty="0">
                <a:solidFill>
                  <a:schemeClr val="accent1">
                    <a:lumMod val="60000"/>
                    <a:lumOff val="40000"/>
                  </a:schemeClr>
                </a:solidFill>
              </a:rPr>
              <a:t>4.02</a:t>
            </a:r>
            <a:r>
              <a:rPr lang="en-US" dirty="0"/>
              <a:t> g O</a:t>
            </a:r>
            <a:r>
              <a:rPr lang="en-US" baseline="-25000" dirty="0"/>
              <a:t>2</a:t>
            </a:r>
            <a:r>
              <a:rPr lang="en-US" dirty="0"/>
              <a:t> m</a:t>
            </a:r>
            <a:r>
              <a:rPr lang="en-US" baseline="30000" dirty="0"/>
              <a:t>-2</a:t>
            </a:r>
            <a:r>
              <a:rPr lang="en-US" dirty="0"/>
              <a:t> d</a:t>
            </a:r>
            <a:r>
              <a:rPr lang="en-US" baseline="30000" dirty="0"/>
              <a:t>-1</a:t>
            </a:r>
            <a:endParaRPr lang="en-US" dirty="0"/>
          </a:p>
          <a:p>
            <a:pPr lvl="1"/>
            <a:r>
              <a:rPr lang="en-US" dirty="0"/>
              <a:t>during canopy closure ≈ </a:t>
            </a:r>
            <a:r>
              <a:rPr lang="en-US" b="1" dirty="0">
                <a:solidFill>
                  <a:schemeClr val="accent1">
                    <a:lumMod val="60000"/>
                    <a:lumOff val="40000"/>
                  </a:schemeClr>
                </a:solidFill>
              </a:rPr>
              <a:t>2.5</a:t>
            </a:r>
            <a:r>
              <a:rPr lang="en-US" dirty="0"/>
              <a:t> g O</a:t>
            </a:r>
            <a:r>
              <a:rPr lang="en-US" baseline="-25000" dirty="0"/>
              <a:t>2</a:t>
            </a:r>
            <a:r>
              <a:rPr lang="en-US" dirty="0"/>
              <a:t> m</a:t>
            </a:r>
            <a:r>
              <a:rPr lang="en-US" baseline="30000" dirty="0"/>
              <a:t>-2</a:t>
            </a:r>
            <a:r>
              <a:rPr lang="en-US" dirty="0"/>
              <a:t> </a:t>
            </a:r>
            <a:r>
              <a:rPr lang="en-US" dirty="0" smtClean="0"/>
              <a:t>d</a:t>
            </a:r>
            <a:r>
              <a:rPr lang="en-US" baseline="30000" dirty="0" smtClean="0"/>
              <a:t>-1</a:t>
            </a:r>
          </a:p>
          <a:p>
            <a:r>
              <a:rPr lang="en-US" dirty="0"/>
              <a:t>Methow river system = </a:t>
            </a:r>
            <a:r>
              <a:rPr lang="en-US" b="1" dirty="0">
                <a:solidFill>
                  <a:schemeClr val="accent1">
                    <a:lumMod val="60000"/>
                    <a:lumOff val="40000"/>
                  </a:schemeClr>
                </a:solidFill>
              </a:rPr>
              <a:t>1.25</a:t>
            </a:r>
            <a:r>
              <a:rPr lang="en-US" dirty="0"/>
              <a:t> g O</a:t>
            </a:r>
            <a:r>
              <a:rPr lang="en-US" baseline="-25000" dirty="0"/>
              <a:t>2</a:t>
            </a:r>
            <a:r>
              <a:rPr lang="en-US" dirty="0"/>
              <a:t> m</a:t>
            </a:r>
            <a:r>
              <a:rPr lang="en-US" baseline="30000" dirty="0"/>
              <a:t>-2</a:t>
            </a:r>
            <a:r>
              <a:rPr lang="en-US" dirty="0"/>
              <a:t> d</a:t>
            </a:r>
            <a:r>
              <a:rPr lang="en-US" baseline="30000" dirty="0"/>
              <a:t>-1</a:t>
            </a:r>
          </a:p>
          <a:p>
            <a:pPr lvl="1"/>
            <a:endParaRPr lang="en-US" dirty="0"/>
          </a:p>
          <a:p>
            <a:endParaRPr lang="en-US" dirty="0"/>
          </a:p>
        </p:txBody>
      </p:sp>
      <p:pic>
        <p:nvPicPr>
          <p:cNvPr id="7" name="Picture 2" descr="Image result for methow and chewu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6354" y="1397699"/>
            <a:ext cx="3409406" cy="51206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291935" y="6550223"/>
            <a:ext cx="2037806" cy="307777"/>
          </a:xfrm>
          <a:prstGeom prst="rect">
            <a:avLst/>
          </a:prstGeom>
          <a:noFill/>
        </p:spPr>
        <p:txBody>
          <a:bodyPr wrap="square" rtlCol="0">
            <a:spAutoFit/>
          </a:bodyPr>
          <a:lstStyle/>
          <a:p>
            <a:r>
              <a:rPr lang="en-US" sz="1400" dirty="0"/>
              <a:t>A Methow tributary</a:t>
            </a:r>
          </a:p>
        </p:txBody>
      </p:sp>
      <p:sp>
        <p:nvSpPr>
          <p:cNvPr id="10" name="Slide Number Placeholder 9"/>
          <p:cNvSpPr>
            <a:spLocks noGrp="1"/>
          </p:cNvSpPr>
          <p:nvPr>
            <p:ph type="sldNum" sz="quarter" idx="12"/>
          </p:nvPr>
        </p:nvSpPr>
        <p:spPr/>
        <p:txBody>
          <a:bodyPr/>
          <a:lstStyle/>
          <a:p>
            <a:fld id="{DF28FB93-0A08-4E7D-8E63-9EFA29F1E093}" type="slidenum">
              <a:rPr lang="en-US" smtClean="0"/>
              <a:pPr/>
              <a:t>36</a:t>
            </a:fld>
            <a:endParaRPr lang="en-US" dirty="0"/>
          </a:p>
        </p:txBody>
      </p:sp>
    </p:spTree>
    <p:extLst>
      <p:ext uri="{BB962C8B-B14F-4D97-AF65-F5344CB8AC3E}">
        <p14:creationId xmlns:p14="http://schemas.microsoft.com/office/powerpoint/2010/main" val="299599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Discussion – Metabolism</a:t>
            </a:r>
          </a:p>
        </p:txBody>
      </p:sp>
      <p:sp>
        <p:nvSpPr>
          <p:cNvPr id="3" name="Content Placeholder 2"/>
          <p:cNvSpPr>
            <a:spLocks noGrp="1"/>
          </p:cNvSpPr>
          <p:nvPr>
            <p:ph idx="1"/>
          </p:nvPr>
        </p:nvSpPr>
        <p:spPr/>
        <p:txBody>
          <a:bodyPr/>
          <a:lstStyle/>
          <a:p>
            <a:r>
              <a:rPr lang="en-US" dirty="0" smtClean="0"/>
              <a:t>GPP </a:t>
            </a:r>
            <a:r>
              <a:rPr lang="en-US" dirty="0"/>
              <a:t>predictors were limited to model inputs </a:t>
            </a:r>
          </a:p>
          <a:p>
            <a:pPr lvl="1"/>
            <a:r>
              <a:rPr lang="en-US" dirty="0"/>
              <a:t>Very limited PAR</a:t>
            </a:r>
          </a:p>
          <a:p>
            <a:pPr lvl="1"/>
            <a:r>
              <a:rPr lang="en-US" dirty="0"/>
              <a:t>Very limited DIN</a:t>
            </a:r>
          </a:p>
          <a:p>
            <a:r>
              <a:rPr lang="en-US" dirty="0"/>
              <a:t>ER </a:t>
            </a:r>
            <a:r>
              <a:rPr lang="en-US" dirty="0" smtClean="0"/>
              <a:t>values limited to model inputs and </a:t>
            </a:r>
            <a:r>
              <a:rPr lang="en-US" dirty="0"/>
              <a:t>unexpectedly high</a:t>
            </a:r>
          </a:p>
          <a:p>
            <a:pPr lvl="1"/>
            <a:r>
              <a:rPr lang="en-US" dirty="0"/>
              <a:t>Gas exchange values probably inaccurate</a:t>
            </a:r>
          </a:p>
          <a:p>
            <a:pPr lvl="1"/>
            <a:r>
              <a:rPr lang="en-US" dirty="0"/>
              <a:t>Relative ordering of values may be preserved</a:t>
            </a:r>
          </a:p>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37</a:t>
            </a:fld>
            <a:endParaRPr lang="en-US" dirty="0"/>
          </a:p>
        </p:txBody>
      </p:sp>
      <p:sp>
        <p:nvSpPr>
          <p:cNvPr id="7" name="Footer Placeholder 6"/>
          <p:cNvSpPr>
            <a:spLocks noGrp="1"/>
          </p:cNvSpPr>
          <p:nvPr>
            <p:ph type="ftr" sz="quarter" idx="11"/>
          </p:nvPr>
        </p:nvSpPr>
        <p:spPr/>
        <p:txBody>
          <a:bodyPr/>
          <a:lstStyle/>
          <a:p>
            <a:r>
              <a:rPr lang="en-US" dirty="0">
                <a:solidFill>
                  <a:schemeClr val="tx1">
                    <a:lumMod val="65000"/>
                  </a:schemeClr>
                </a:solidFill>
              </a:rPr>
              <a:t>otterspoor.com/shelteredbiology/images/Leaf-in-stream960px.gif</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3194" y="4414725"/>
            <a:ext cx="3837905" cy="192106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932901" y="4524777"/>
                <a:ext cx="4108360" cy="482440"/>
              </a:xfrm>
              <a:prstGeom prst="rect">
                <a:avLst/>
              </a:prstGeom>
              <a:noFill/>
            </p:spPr>
            <p:txBody>
              <a:bodyPr wrap="square" lIns="0" tIns="0" rIns="0" bIns="0" rtlCol="0">
                <a:spAutoFit/>
              </a:bodyPr>
              <a:lstStyle/>
              <a:p>
                <a14:m>
                  <m:oMath xmlns:m="http://schemas.openxmlformats.org/officeDocument/2006/math">
                    <m:f>
                      <m:fPr>
                        <m:ctrlPr>
                          <a:rPr lang="en-US" sz="2000" i="1" smtClean="0">
                            <a:latin typeface="Cambria Math" panose="02040503050406030204" pitchFamily="18" charset="0"/>
                          </a:rPr>
                        </m:ctrlPr>
                      </m:fPr>
                      <m:num>
                        <m:r>
                          <m:rPr>
                            <m:sty m:val="p"/>
                          </m:rPr>
                          <a:rPr lang="el-GR" sz="2000" i="1" smtClean="0">
                            <a:latin typeface="Cambria Math" panose="02040503050406030204" pitchFamily="18" charset="0"/>
                          </a:rPr>
                          <m:t>Δ</m:t>
                        </m:r>
                        <m:r>
                          <a:rPr lang="en-US" sz="2000" b="0" i="1" smtClean="0">
                            <a:latin typeface="Cambria Math" panose="02040503050406030204" pitchFamily="18" charset="0"/>
                          </a:rPr>
                          <m:t>𝑂</m:t>
                        </m:r>
                        <m:r>
                          <a:rPr lang="en-US" sz="2000" b="0" i="1" baseline="-25000" smtClean="0">
                            <a:latin typeface="Cambria Math" panose="02040503050406030204" pitchFamily="18" charset="0"/>
                          </a:rPr>
                          <m:t>𝑜𝑏𝑠</m:t>
                        </m:r>
                      </m:num>
                      <m:den>
                        <m:r>
                          <m:rPr>
                            <m:sty m:val="p"/>
                          </m:rPr>
                          <a:rPr lang="en-US" sz="2000" i="1">
                            <a:latin typeface="Cambria Math" panose="02040503050406030204" pitchFamily="18" charset="0"/>
                          </a:rPr>
                          <m:t>Δ</m:t>
                        </m:r>
                        <m:r>
                          <a:rPr lang="en-US" sz="2000" b="0" i="1" smtClean="0">
                            <a:latin typeface="Cambria Math" panose="02040503050406030204" pitchFamily="18" charset="0"/>
                          </a:rPr>
                          <m:t>𝑡𝑖𝑚𝑒</m:t>
                        </m:r>
                      </m:den>
                    </m:f>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𝐺𝑃𝑃</m:t>
                        </m:r>
                      </m:num>
                      <m:den>
                        <m:r>
                          <a:rPr lang="en-US" sz="2000" b="1" i="1" smtClean="0">
                            <a:solidFill>
                              <a:schemeClr val="accent1">
                                <a:lumMod val="60000"/>
                                <a:lumOff val="40000"/>
                              </a:schemeClr>
                            </a:solidFill>
                            <a:latin typeface="Cambria Math" panose="02040503050406030204" pitchFamily="18" charset="0"/>
                          </a:rPr>
                          <m:t>𝒅𝒆𝒑𝒕𝒉</m:t>
                        </m:r>
                      </m:den>
                    </m:f>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𝐸𝑅</m:t>
                        </m:r>
                      </m:num>
                      <m:den>
                        <m:r>
                          <a:rPr lang="en-US" sz="2000" b="1" i="1" smtClean="0">
                            <a:solidFill>
                              <a:schemeClr val="accent1">
                                <a:lumMod val="60000"/>
                                <a:lumOff val="40000"/>
                              </a:schemeClr>
                            </a:solidFill>
                            <a:latin typeface="Cambria Math" panose="02040503050406030204" pitchFamily="18" charset="0"/>
                          </a:rPr>
                          <m:t>𝒅𝒆𝒑𝒕𝒉</m:t>
                        </m:r>
                      </m:den>
                    </m:f>
                    <m:r>
                      <a:rPr lang="en-US" sz="2000" i="1" smtClean="0">
                        <a:latin typeface="Cambria Math" panose="02040503050406030204" pitchFamily="18" charset="0"/>
                      </a:rPr>
                      <m:t>+</m:t>
                    </m:r>
                  </m:oMath>
                </a14:m>
                <a:r>
                  <a:rPr lang="en-US" sz="2000" dirty="0"/>
                  <a:t> K</a:t>
                </a:r>
                <a:r>
                  <a:rPr lang="en-US" sz="2000" baseline="-25000" dirty="0"/>
                  <a:t>600</a:t>
                </a:r>
                <a:r>
                  <a:rPr lang="en-US" sz="2000" dirty="0"/>
                  <a:t>(O</a:t>
                </a:r>
                <a:r>
                  <a:rPr lang="en-US" sz="2000" baseline="-25000" dirty="0"/>
                  <a:t>sat</a:t>
                </a:r>
                <a:r>
                  <a:rPr lang="en-US" sz="2000" dirty="0"/>
                  <a:t>-O</a:t>
                </a:r>
                <a:r>
                  <a:rPr lang="en-US" sz="2000" baseline="-25000" dirty="0"/>
                  <a:t>obs</a:t>
                </a:r>
                <a:r>
                  <a:rPr lang="en-US" sz="2000"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6932901" y="4524777"/>
                <a:ext cx="4108360" cy="482440"/>
              </a:xfrm>
              <a:prstGeom prst="rect">
                <a:avLst/>
              </a:prstGeom>
              <a:blipFill>
                <a:blip r:embed="rId3"/>
                <a:stretch>
                  <a:fillRect t="-2532" r="-3709" b="-10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805419" y="5392979"/>
                <a:ext cx="463508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l</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n</m:t>
                          </m:r>
                        </m:fName>
                        <m:e>
                          <m:r>
                            <a:rPr lang="en-US" sz="2000" i="0">
                              <a:latin typeface="Cambria Math" panose="02040503050406030204" pitchFamily="18" charset="0"/>
                            </a:rPr>
                            <m:t>(</m:t>
                          </m:r>
                        </m:e>
                      </m:func>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K</m:t>
                          </m:r>
                        </m:e>
                        <m:sub>
                          <m:r>
                            <a:rPr lang="en-US" sz="2000" i="0">
                              <a:latin typeface="Cambria Math" panose="02040503050406030204" pitchFamily="18" charset="0"/>
                            </a:rPr>
                            <m:t>600</m:t>
                          </m:r>
                        </m:sub>
                      </m:sSub>
                      <m:r>
                        <a:rPr lang="en-US" sz="2000" i="0">
                          <a:latin typeface="Cambria Math" panose="02040503050406030204" pitchFamily="18" charset="0"/>
                        </a:rPr>
                        <m:t>)=0.9557 </m:t>
                      </m:r>
                      <m:r>
                        <m:rPr>
                          <m:sty m:val="p"/>
                        </m:rPr>
                        <a:rPr lang="en-US" sz="2000" i="0">
                          <a:latin typeface="Cambria Math" panose="02040503050406030204" pitchFamily="18" charset="0"/>
                        </a:rPr>
                        <m:t>l</m:t>
                      </m:r>
                      <m:func>
                        <m:funcPr>
                          <m:ctrlPr>
                            <a:rPr lang="en-US" sz="2000" i="1">
                              <a:latin typeface="Cambria Math" panose="02040503050406030204" pitchFamily="18" charset="0"/>
                            </a:rPr>
                          </m:ctrlPr>
                        </m:funcPr>
                        <m:fName>
                          <m:r>
                            <m:rPr>
                              <m:sty m:val="p"/>
                            </m:rPr>
                            <a:rPr lang="en-US" sz="2000" i="0">
                              <a:latin typeface="Cambria Math" panose="02040503050406030204" pitchFamily="18" charset="0"/>
                            </a:rPr>
                            <m:t>n</m:t>
                          </m:r>
                        </m:fName>
                        <m:e>
                          <m:r>
                            <a:rPr lang="en-US" sz="2000" i="0">
                              <a:latin typeface="Cambria Math" panose="02040503050406030204" pitchFamily="18" charset="0"/>
                            </a:rPr>
                            <m:t>(</m:t>
                          </m:r>
                        </m:e>
                      </m:func>
                      <m:r>
                        <a:rPr lang="en-US" sz="2000" b="1" i="0" smtClean="0">
                          <a:solidFill>
                            <a:schemeClr val="accent1">
                              <a:lumMod val="60000"/>
                              <a:lumOff val="40000"/>
                            </a:schemeClr>
                          </a:solidFill>
                          <a:latin typeface="Cambria Math" panose="02040503050406030204" pitchFamily="18" charset="0"/>
                        </a:rPr>
                        <m:t>𝐬𝐥𝐨𝐩𝐞</m:t>
                      </m:r>
                      <m:r>
                        <a:rPr lang="en-US" sz="2000" i="0">
                          <a:latin typeface="Cambria Math" panose="02040503050406030204" pitchFamily="18" charset="0"/>
                        </a:rPr>
                        <m:t>)+3.0667</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6805419" y="5392979"/>
                <a:ext cx="4635088" cy="400110"/>
              </a:xfrm>
              <a:prstGeom prst="rect">
                <a:avLst/>
              </a:prstGeom>
              <a:blipFill>
                <a:blip r:embed="rId4"/>
                <a:stretch>
                  <a:fillRect b="-16923"/>
                </a:stretch>
              </a:blipFill>
            </p:spPr>
            <p:txBody>
              <a:bodyPr/>
              <a:lstStyle/>
              <a:p>
                <a:r>
                  <a:rPr lang="en-US">
                    <a:noFill/>
                  </a:rPr>
                  <a:t> </a:t>
                </a:r>
              </a:p>
            </p:txBody>
          </p:sp>
        </mc:Fallback>
      </mc:AlternateContent>
    </p:spTree>
    <p:extLst>
      <p:ext uri="{BB962C8B-B14F-4D97-AF65-F5344CB8AC3E}">
        <p14:creationId xmlns:p14="http://schemas.microsoft.com/office/powerpoint/2010/main" val="107281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Discussion – Fish Biomass</a:t>
            </a:r>
          </a:p>
        </p:txBody>
      </p:sp>
      <p:sp>
        <p:nvSpPr>
          <p:cNvPr id="3" name="Content Placeholder 2"/>
          <p:cNvSpPr>
            <a:spLocks noGrp="1"/>
          </p:cNvSpPr>
          <p:nvPr>
            <p:ph idx="1"/>
          </p:nvPr>
        </p:nvSpPr>
        <p:spPr/>
        <p:txBody>
          <a:bodyPr/>
          <a:lstStyle/>
          <a:p>
            <a:r>
              <a:rPr lang="en-US" dirty="0"/>
              <a:t>Mean trout biomass of </a:t>
            </a:r>
            <a:r>
              <a:rPr lang="en-US" b="1" dirty="0">
                <a:solidFill>
                  <a:schemeClr val="accent1">
                    <a:lumMod val="60000"/>
                    <a:lumOff val="40000"/>
                  </a:schemeClr>
                </a:solidFill>
              </a:rPr>
              <a:t>3.7</a:t>
            </a:r>
            <a:r>
              <a:rPr lang="en-US" dirty="0"/>
              <a:t> g m</a:t>
            </a:r>
            <a:r>
              <a:rPr lang="en-US" baseline="30000" dirty="0"/>
              <a:t>-2</a:t>
            </a:r>
            <a:r>
              <a:rPr lang="en-US" dirty="0"/>
              <a:t> is within expected range</a:t>
            </a:r>
          </a:p>
          <a:p>
            <a:r>
              <a:rPr lang="en-US" dirty="0"/>
              <a:t>Increases with colder water</a:t>
            </a:r>
          </a:p>
          <a:p>
            <a:pPr lvl="1"/>
            <a:r>
              <a:rPr lang="en-US" dirty="0"/>
              <a:t>Competition with rainbow trout (</a:t>
            </a:r>
            <a:r>
              <a:rPr lang="en-US" i="1" dirty="0"/>
              <a:t>Oncorhynchus</a:t>
            </a:r>
            <a:r>
              <a:rPr lang="en-US" dirty="0"/>
              <a:t> </a:t>
            </a:r>
            <a:r>
              <a:rPr lang="en-US" i="1" dirty="0"/>
              <a:t>mykiss</a:t>
            </a:r>
            <a:r>
              <a:rPr lang="en-US" dirty="0"/>
              <a:t>) at warmer temperatures</a:t>
            </a:r>
          </a:p>
          <a:p>
            <a:r>
              <a:rPr lang="en-US" dirty="0"/>
              <a:t>Open canopies</a:t>
            </a:r>
          </a:p>
          <a:p>
            <a:pPr lvl="1"/>
            <a:r>
              <a:rPr lang="en-US" dirty="0"/>
              <a:t>Encourage bottom up trophic pathways, </a:t>
            </a:r>
          </a:p>
          <a:p>
            <a:pPr lvl="1"/>
            <a:r>
              <a:rPr lang="en-US" dirty="0"/>
              <a:t>Increase visual acuity for hunting</a:t>
            </a:r>
          </a:p>
          <a:p>
            <a:pPr lvl="1"/>
            <a:r>
              <a:rPr lang="en-US" dirty="0"/>
              <a:t>Increase terrestrial insect subsidies</a:t>
            </a:r>
          </a:p>
          <a:p>
            <a:pPr lvl="1"/>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38</a:t>
            </a:fld>
            <a:endParaRPr lang="en-US" dirty="0"/>
          </a:p>
        </p:txBody>
      </p:sp>
      <p:sp>
        <p:nvSpPr>
          <p:cNvPr id="7" name="Footer Placeholder 6"/>
          <p:cNvSpPr>
            <a:spLocks noGrp="1"/>
          </p:cNvSpPr>
          <p:nvPr>
            <p:ph type="ftr" sz="quarter" idx="11"/>
          </p:nvPr>
        </p:nvSpPr>
        <p:spPr/>
        <p:txBody>
          <a:bodyPr/>
          <a:lstStyle/>
          <a:p>
            <a:r>
              <a:rPr lang="en-US" dirty="0">
                <a:ea typeface="Calibri" panose="020F0502020204030204" pitchFamily="34" charset="0"/>
                <a:cs typeface="Times New Roman" panose="02020603050405020304" pitchFamily="18" charset="0"/>
              </a:rPr>
              <a:t>Benjamin and Baxter 2012, Bear et al. 2007, Kaylor and Warren 2017, </a:t>
            </a:r>
            <a:r>
              <a:rPr lang="en-US" dirty="0">
                <a:solidFill>
                  <a:schemeClr val="tx1">
                    <a:lumMod val="65000"/>
                  </a:schemeClr>
                </a:solidFill>
                <a:ea typeface="Calibri" panose="020F0502020204030204" pitchFamily="34" charset="0"/>
                <a:cs typeface="Times New Roman" panose="02020603050405020304" pitchFamily="18" charset="0"/>
              </a:rPr>
              <a:t>grahamowengallery.com/fishing/2010/golden-trout.jpg</a:t>
            </a:r>
            <a:endParaRPr lang="en-US" dirty="0">
              <a:solidFill>
                <a:schemeClr val="tx1">
                  <a:lumMod val="65000"/>
                </a:schemeClr>
              </a:solidFill>
            </a:endParaRPr>
          </a:p>
        </p:txBody>
      </p:sp>
      <p:pic>
        <p:nvPicPr>
          <p:cNvPr id="1536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293" y="3592286"/>
            <a:ext cx="4235390" cy="283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62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US" dirty="0">
                <a:ea typeface="Calibri" panose="020F0502020204030204" pitchFamily="34" charset="0"/>
                <a:cs typeface="Times New Roman" panose="02020603050405020304" pitchFamily="18" charset="0"/>
              </a:rPr>
              <a:t>Marcarelli et al. 2011, </a:t>
            </a:r>
            <a:r>
              <a:rPr lang="en-US" dirty="0">
                <a:solidFill>
                  <a:schemeClr val="tx1">
                    <a:lumMod val="65000"/>
                  </a:schemeClr>
                </a:solidFill>
                <a:ea typeface="Calibri" panose="020F0502020204030204" pitchFamily="34" charset="0"/>
                <a:cs typeface="Times New Roman" panose="02020603050405020304" pitchFamily="18" charset="0"/>
              </a:rPr>
              <a:t>nature.mdc.mo.gov/sites/default/files/styles/centered_full/public/media/images/2012/11/mayfly_naiad_habitat_11-08-12.jpg?itok=uimei3a0</a:t>
            </a:r>
            <a:endParaRPr lang="en-US" dirty="0">
              <a:solidFill>
                <a:schemeClr val="tx1">
                  <a:lumMod val="65000"/>
                </a:schemeClr>
              </a:solidFill>
              <a:effectLst/>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r>
              <a:rPr lang="en-US" dirty="0">
                <a:latin typeface="+mn-lt"/>
              </a:rPr>
              <a:t>Discussion</a:t>
            </a:r>
          </a:p>
        </p:txBody>
      </p:sp>
      <p:sp>
        <p:nvSpPr>
          <p:cNvPr id="3" name="Content Placeholder 2"/>
          <p:cNvSpPr>
            <a:spLocks noGrp="1"/>
          </p:cNvSpPr>
          <p:nvPr>
            <p:ph idx="1"/>
          </p:nvPr>
        </p:nvSpPr>
        <p:spPr/>
        <p:txBody>
          <a:bodyPr/>
          <a:lstStyle/>
          <a:p>
            <a:r>
              <a:rPr lang="en-US" dirty="0"/>
              <a:t>ER in heterotrophic streams is almost entirely driven by </a:t>
            </a:r>
            <a:r>
              <a:rPr lang="en-US" dirty="0" smtClean="0"/>
              <a:t>microbes</a:t>
            </a:r>
            <a:endParaRPr lang="en-US" dirty="0"/>
          </a:p>
          <a:p>
            <a:r>
              <a:rPr lang="en-US" dirty="0"/>
              <a:t>GPP is more important for supporting animal </a:t>
            </a:r>
            <a:r>
              <a:rPr lang="en-US" dirty="0" smtClean="0"/>
              <a:t>tissue</a:t>
            </a:r>
          </a:p>
          <a:p>
            <a:pPr lvl="1"/>
            <a:r>
              <a:rPr lang="en-US" dirty="0" smtClean="0"/>
              <a:t>Higher quality food source, low C:N</a:t>
            </a:r>
            <a:endParaRPr lang="en-US" dirty="0"/>
          </a:p>
          <a:p>
            <a:r>
              <a:rPr lang="en-US" dirty="0"/>
              <a:t>Relationship may </a:t>
            </a:r>
            <a:r>
              <a:rPr lang="en-US" dirty="0" smtClean="0"/>
              <a:t>however be </a:t>
            </a:r>
            <a:r>
              <a:rPr lang="en-US" dirty="0"/>
              <a:t>obscured at higher trophic levels</a:t>
            </a:r>
          </a:p>
        </p:txBody>
      </p:sp>
      <p:pic>
        <p:nvPicPr>
          <p:cNvPr id="8194" name="Picture 2" descr="figur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198" y="85498"/>
            <a:ext cx="3475640" cy="648511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DF28FB93-0A08-4E7D-8E63-9EFA29F1E093}" type="slidenum">
              <a:rPr lang="en-US" smtClean="0"/>
              <a:pPr/>
              <a:t>39</a:t>
            </a:fld>
            <a:endParaRPr lang="en-US" dirty="0"/>
          </a:p>
        </p:txBody>
      </p:sp>
      <p:pic>
        <p:nvPicPr>
          <p:cNvPr id="4" name="Picture 3">
            <a:extLst>
              <a:ext uri="{FF2B5EF4-FFF2-40B4-BE49-F238E27FC236}">
                <a16:creationId xmlns:a16="http://schemas.microsoft.com/office/drawing/2014/main" id="{C4472986-166F-9549-B8A6-6C86D369B529}"/>
              </a:ext>
            </a:extLst>
          </p:cNvPr>
          <p:cNvPicPr>
            <a:picLocks noChangeAspect="1"/>
          </p:cNvPicPr>
          <p:nvPr/>
        </p:nvPicPr>
        <p:blipFill>
          <a:blip r:embed="rId3"/>
          <a:stretch>
            <a:fillRect/>
          </a:stretch>
        </p:blipFill>
        <p:spPr>
          <a:xfrm>
            <a:off x="2176172" y="3559511"/>
            <a:ext cx="3696594" cy="2873486"/>
          </a:xfrm>
          <a:prstGeom prst="rect">
            <a:avLst/>
          </a:prstGeom>
        </p:spPr>
      </p:pic>
      <p:sp>
        <p:nvSpPr>
          <p:cNvPr id="5" name="TextBox 4"/>
          <p:cNvSpPr txBox="1"/>
          <p:nvPr/>
        </p:nvSpPr>
        <p:spPr>
          <a:xfrm>
            <a:off x="6967469" y="6284890"/>
            <a:ext cx="2202287" cy="307777"/>
          </a:xfrm>
          <a:prstGeom prst="rect">
            <a:avLst/>
          </a:prstGeom>
          <a:noFill/>
        </p:spPr>
        <p:txBody>
          <a:bodyPr wrap="square" rtlCol="0">
            <a:spAutoFit/>
          </a:bodyPr>
          <a:lstStyle/>
          <a:p>
            <a:r>
              <a:rPr lang="en-US" sz="1400" dirty="0" smtClean="0"/>
              <a:t>My GPP:ER=0.02</a:t>
            </a:r>
            <a:endParaRPr lang="en-US" sz="1400" dirty="0"/>
          </a:p>
        </p:txBody>
      </p:sp>
    </p:spTree>
    <p:extLst>
      <p:ext uri="{BB962C8B-B14F-4D97-AF65-F5344CB8AC3E}">
        <p14:creationId xmlns:p14="http://schemas.microsoft.com/office/powerpoint/2010/main" val="416982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09116" y="2125014"/>
            <a:ext cx="7147774" cy="4391696"/>
          </a:xfrm>
          <a:prstGeom prst="rect">
            <a:avLst/>
          </a:prstGeom>
          <a:solidFill>
            <a:schemeClr val="tx1"/>
          </a:solidFill>
        </p:spPr>
        <p:txBody>
          <a:bodyPr wrap="square" rtlCol="0">
            <a:spAutoFit/>
          </a:bodyPr>
          <a:lstStyle/>
          <a:p>
            <a:endParaRPr lang="en-US" dirty="0"/>
          </a:p>
        </p:txBody>
      </p:sp>
      <p:sp>
        <p:nvSpPr>
          <p:cNvPr id="2" name="Title 1"/>
          <p:cNvSpPr>
            <a:spLocks noGrp="1"/>
          </p:cNvSpPr>
          <p:nvPr>
            <p:ph type="title"/>
          </p:nvPr>
        </p:nvSpPr>
        <p:spPr>
          <a:effectLst/>
        </p:spPr>
        <p:txBody>
          <a:bodyPr/>
          <a:lstStyle/>
          <a:p>
            <a:r>
              <a:rPr lang="en-US" dirty="0">
                <a:effectLst>
                  <a:outerShdw blurRad="38100" dist="38100" dir="2700000" algn="tl">
                    <a:srgbClr val="000000">
                      <a:alpha val="43137"/>
                    </a:srgbClr>
                  </a:outerShdw>
                </a:effectLst>
                <a:latin typeface="+mn-lt"/>
              </a:rPr>
              <a:t>Headwaters</a:t>
            </a:r>
          </a:p>
        </p:txBody>
      </p:sp>
      <p:sp>
        <p:nvSpPr>
          <p:cNvPr id="3" name="Content Placeholder 2"/>
          <p:cNvSpPr>
            <a:spLocks noGrp="1"/>
          </p:cNvSpPr>
          <p:nvPr>
            <p:ph idx="1"/>
          </p:nvPr>
        </p:nvSpPr>
        <p:spPr>
          <a:effectLst/>
        </p:spPr>
        <p:txBody>
          <a:bodyPr/>
          <a:lstStyle/>
          <a:p>
            <a:r>
              <a:rPr lang="en-US" dirty="0">
                <a:effectLst>
                  <a:outerShdw blurRad="38100" dist="38100" dir="2700000" algn="tl">
                    <a:srgbClr val="000000">
                      <a:alpha val="43137"/>
                    </a:srgbClr>
                  </a:outerShdw>
                </a:effectLst>
              </a:rPr>
              <a:t>1</a:t>
            </a:r>
            <a:r>
              <a:rPr lang="en-US" baseline="30000" dirty="0">
                <a:effectLst>
                  <a:outerShdw blurRad="38100" dist="38100" dir="2700000" algn="tl">
                    <a:srgbClr val="000000">
                      <a:alpha val="43137"/>
                    </a:srgbClr>
                  </a:outerShdw>
                </a:effectLst>
              </a:rPr>
              <a:t>st</a:t>
            </a:r>
            <a:r>
              <a:rPr lang="en-US" dirty="0">
                <a:effectLst>
                  <a:outerShdw blurRad="38100" dist="38100" dir="2700000" algn="tl">
                    <a:srgbClr val="000000">
                      <a:alpha val="43137"/>
                    </a:srgbClr>
                  </a:outerShdw>
                </a:effectLst>
              </a:rPr>
              <a:t> through 3</a:t>
            </a:r>
            <a:r>
              <a:rPr lang="en-US" baseline="30000" dirty="0">
                <a:effectLst>
                  <a:outerShdw blurRad="38100" dist="38100" dir="2700000" algn="tl">
                    <a:srgbClr val="000000">
                      <a:alpha val="43137"/>
                    </a:srgbClr>
                  </a:outerShdw>
                </a:effectLst>
              </a:rPr>
              <a:t>rd</a:t>
            </a:r>
            <a:r>
              <a:rPr lang="en-US" dirty="0">
                <a:effectLst>
                  <a:outerShdw blurRad="38100" dist="38100" dir="2700000" algn="tl">
                    <a:srgbClr val="000000">
                      <a:alpha val="43137"/>
                    </a:srgbClr>
                  </a:outerShdw>
                </a:effectLst>
              </a:rPr>
              <a:t> order channels</a:t>
            </a:r>
          </a:p>
        </p:txBody>
      </p:sp>
      <p:pic>
        <p:nvPicPr>
          <p:cNvPr id="1026" name="Picture 2" descr="https://upload.wikimedia.org/wikipedia/commons/thumb/e/e6/Flussordnung_%28Strahler%29.svg/1280px-Flussordnung_%28Strahler%29.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204" y="1923947"/>
            <a:ext cx="7468857" cy="4773067"/>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a:effectLst/>
        </p:spPr>
        <p:txBody>
          <a:bodyPr/>
          <a:lstStyle/>
          <a:p>
            <a:fld id="{DF28FB93-0A08-4E7D-8E63-9EFA29F1E093}" type="slidenum">
              <a:rPr lang="en-US" smtClean="0">
                <a:effectLst>
                  <a:outerShdw blurRad="38100" dist="38100" dir="2700000" algn="tl">
                    <a:srgbClr val="000000">
                      <a:alpha val="43137"/>
                    </a:srgbClr>
                  </a:outerShdw>
                </a:effectLst>
              </a:rPr>
              <a:pPr/>
              <a:t>4</a:t>
            </a:fld>
            <a:endParaRPr lang="en-US" dirty="0">
              <a:effectLst>
                <a:outerShdw blurRad="38100" dist="38100" dir="2700000" algn="tl">
                  <a:srgbClr val="000000">
                    <a:alpha val="43137"/>
                  </a:srgbClr>
                </a:outerShdw>
              </a:effectLst>
            </a:endParaRPr>
          </a:p>
        </p:txBody>
      </p:sp>
      <p:sp>
        <p:nvSpPr>
          <p:cNvPr id="7" name="Footer Placeholder 6"/>
          <p:cNvSpPr>
            <a:spLocks noGrp="1"/>
          </p:cNvSpPr>
          <p:nvPr>
            <p:ph type="ftr" sz="quarter" idx="11"/>
          </p:nvPr>
        </p:nvSpPr>
        <p:spPr>
          <a:effectLst/>
        </p:spPr>
        <p:txBody>
          <a:bodyPr/>
          <a:lstStyle/>
          <a:p>
            <a:r>
              <a:rPr lang="en-US" dirty="0">
                <a:solidFill>
                  <a:schemeClr val="tx1">
                    <a:lumMod val="85000"/>
                  </a:schemeClr>
                </a:solidFill>
                <a:effectLst>
                  <a:outerShdw blurRad="38100" dist="38100" dir="2700000" algn="tl">
                    <a:srgbClr val="000000">
                      <a:alpha val="43137"/>
                    </a:srgbClr>
                  </a:outerShdw>
                </a:effectLst>
              </a:rPr>
              <a:t>Vannote et al. 1980, Strahler 1957, </a:t>
            </a:r>
            <a:r>
              <a:rPr lang="en-US" dirty="0">
                <a:solidFill>
                  <a:schemeClr val="tx1">
                    <a:lumMod val="65000"/>
                  </a:schemeClr>
                </a:solidFill>
                <a:effectLst>
                  <a:outerShdw blurRad="38100" dist="38100" dir="2700000" algn="tl">
                    <a:srgbClr val="000000">
                      <a:alpha val="43137"/>
                    </a:srgbClr>
                  </a:outerShdw>
                </a:effectLst>
              </a:rPr>
              <a:t>en.wikipedia.org/wiki/Strahler_number#/media/File:Flussordnung_(Strahler).svg</a:t>
            </a:r>
          </a:p>
        </p:txBody>
      </p:sp>
    </p:spTree>
    <p:extLst>
      <p:ext uri="{BB962C8B-B14F-4D97-AF65-F5344CB8AC3E}">
        <p14:creationId xmlns:p14="http://schemas.microsoft.com/office/powerpoint/2010/main" val="349711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Future Research</a:t>
            </a:r>
          </a:p>
        </p:txBody>
      </p:sp>
      <p:sp>
        <p:nvSpPr>
          <p:cNvPr id="3" name="Content Placeholder 2"/>
          <p:cNvSpPr>
            <a:spLocks noGrp="1"/>
          </p:cNvSpPr>
          <p:nvPr>
            <p:ph idx="1"/>
          </p:nvPr>
        </p:nvSpPr>
        <p:spPr/>
        <p:txBody>
          <a:bodyPr/>
          <a:lstStyle/>
          <a:p>
            <a:r>
              <a:rPr lang="en-US" dirty="0"/>
              <a:t>Include gas exchange as a free parameter in the inverse model</a:t>
            </a:r>
          </a:p>
          <a:p>
            <a:r>
              <a:rPr lang="en-US" dirty="0"/>
              <a:t>Use an equation for estimating gas exchange involving more parameters than slope</a:t>
            </a:r>
          </a:p>
          <a:p>
            <a:pPr lvl="1"/>
            <a:r>
              <a:rPr lang="en-US" dirty="0"/>
              <a:t>Including bed roughness</a:t>
            </a:r>
          </a:p>
          <a:p>
            <a:r>
              <a:rPr lang="en-US" dirty="0"/>
              <a:t>Measure O</a:t>
            </a:r>
            <a:r>
              <a:rPr lang="en-US" baseline="-25000" dirty="0"/>
              <a:t>2</a:t>
            </a:r>
            <a:r>
              <a:rPr lang="en-US" dirty="0"/>
              <a:t> and CO</a:t>
            </a:r>
            <a:r>
              <a:rPr lang="en-US" baseline="-25000" dirty="0"/>
              <a:t>2</a:t>
            </a:r>
            <a:r>
              <a:rPr lang="en-US" dirty="0"/>
              <a:t> simultaneously to derive gas exchange rate</a:t>
            </a:r>
          </a:p>
          <a:p>
            <a:r>
              <a:rPr lang="en-US" dirty="0"/>
              <a:t>Sound levels relate well to gas exchange </a:t>
            </a:r>
          </a:p>
        </p:txBody>
      </p:sp>
      <p:sp>
        <p:nvSpPr>
          <p:cNvPr id="6" name="Slide Number Placeholder 5"/>
          <p:cNvSpPr>
            <a:spLocks noGrp="1"/>
          </p:cNvSpPr>
          <p:nvPr>
            <p:ph type="sldNum" sz="quarter" idx="12"/>
          </p:nvPr>
        </p:nvSpPr>
        <p:spPr/>
        <p:txBody>
          <a:bodyPr/>
          <a:lstStyle/>
          <a:p>
            <a:fld id="{DF28FB93-0A08-4E7D-8E63-9EFA29F1E093}" type="slidenum">
              <a:rPr lang="en-US" smtClean="0"/>
              <a:pPr/>
              <a:t>40</a:t>
            </a:fld>
            <a:endParaRPr lang="en-US" dirty="0"/>
          </a:p>
        </p:txBody>
      </p:sp>
      <p:sp>
        <p:nvSpPr>
          <p:cNvPr id="7" name="Footer Placeholder 6"/>
          <p:cNvSpPr>
            <a:spLocks noGrp="1"/>
          </p:cNvSpPr>
          <p:nvPr>
            <p:ph type="ftr" sz="quarter" idx="11"/>
          </p:nvPr>
        </p:nvSpPr>
        <p:spPr>
          <a:xfrm>
            <a:off x="438912" y="6283234"/>
            <a:ext cx="11750040" cy="583276"/>
          </a:xfrm>
        </p:spPr>
        <p:txBody>
          <a:bodyPr/>
          <a:lstStyle/>
          <a:p>
            <a:r>
              <a:rPr lang="en-US" dirty="0">
                <a:latin typeface="Calibri" panose="020F0502020204030204" pitchFamily="34" charset="0"/>
                <a:ea typeface="Calibri" panose="020F0502020204030204" pitchFamily="34" charset="0"/>
                <a:cs typeface="Times New Roman" panose="02020603050405020304" pitchFamily="18" charset="0"/>
              </a:rPr>
              <a:t>Palumbo and Brown 2014, </a:t>
            </a:r>
            <a:r>
              <a:rPr lang="en-US" dirty="0">
                <a:effectLst/>
              </a:rPr>
              <a:t>Thackston and Dawson 2001, </a:t>
            </a:r>
            <a:r>
              <a:rPr lang="en-US" dirty="0">
                <a:latin typeface="Calibri" panose="020F0502020204030204" pitchFamily="34" charset="0"/>
                <a:ea typeface="Calibri" panose="020F0502020204030204" pitchFamily="34" charset="0"/>
                <a:cs typeface="Times New Roman" panose="02020603050405020304" pitchFamily="18" charset="0"/>
              </a:rPr>
              <a:t>Ulseth et al. 2019, Pennington et al. 2018, Morse et al. 2007, </a:t>
            </a:r>
          </a:p>
          <a:p>
            <a:r>
              <a:rPr lang="en-US" dirty="0">
                <a:solidFill>
                  <a:schemeClr val="tx1">
                    <a:lumMod val="65000"/>
                  </a:schemeClr>
                </a:solidFill>
                <a:latin typeface="Calibri" panose="020F0502020204030204" pitchFamily="34" charset="0"/>
                <a:ea typeface="Calibri" panose="020F0502020204030204" pitchFamily="34" charset="0"/>
                <a:cs typeface="Times New Roman" panose="02020603050405020304" pitchFamily="18" charset="0"/>
              </a:rPr>
              <a:t>sutron.com/wp-content/uploads/2017/03/HL7-Communications-Module-Tablet-TZ-413x320.jpg</a:t>
            </a:r>
            <a:endParaRPr lang="en-US" dirty="0">
              <a:solidFill>
                <a:schemeClr val="tx1">
                  <a:lumMod val="6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390" name="Picture 6" descr="HL7-Communications Module-Tablet-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9288" y="3853544"/>
            <a:ext cx="3412416" cy="26440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l="3761" t="52590" r="52525" b="43525"/>
          <a:stretch/>
        </p:blipFill>
        <p:spPr>
          <a:xfrm>
            <a:off x="117565" y="5309325"/>
            <a:ext cx="8307977" cy="295260"/>
          </a:xfrm>
          <a:prstGeom prst="rect">
            <a:avLst/>
          </a:prstGeom>
        </p:spPr>
      </p:pic>
      <p:pic>
        <p:nvPicPr>
          <p:cNvPr id="14" name="Picture 13"/>
          <p:cNvPicPr>
            <a:picLocks noChangeAspect="1"/>
          </p:cNvPicPr>
          <p:nvPr/>
        </p:nvPicPr>
        <p:blipFill rotWithShape="1">
          <a:blip r:embed="rId4"/>
          <a:srcRect l="35958" t="47680" r="51024" b="47901"/>
          <a:stretch/>
        </p:blipFill>
        <p:spPr>
          <a:xfrm>
            <a:off x="2397632" y="4728754"/>
            <a:ext cx="3559031" cy="483325"/>
          </a:xfrm>
          <a:prstGeom prst="rect">
            <a:avLst/>
          </a:prstGeom>
        </p:spPr>
      </p:pic>
    </p:spTree>
    <p:extLst>
      <p:ext uri="{BB962C8B-B14F-4D97-AF65-F5344CB8AC3E}">
        <p14:creationId xmlns:p14="http://schemas.microsoft.com/office/powerpoint/2010/main" val="126498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Bernhardt et al. 2017 (The metabolic regimes of flowing </a:t>
            </a:r>
            <a:r>
              <a:rPr lang="en-US" dirty="0"/>
              <a:t>waters), </a:t>
            </a:r>
            <a:r>
              <a:rPr lang="en-US" dirty="0" smtClean="0">
                <a:solidFill>
                  <a:schemeClr val="tx1">
                    <a:lumMod val="65000"/>
                  </a:schemeClr>
                </a:solidFill>
              </a:rPr>
              <a:t>live.staticflickr.com/7230/7261755202_cdfbb39857_c.jpg</a:t>
            </a:r>
            <a:endParaRPr lang="en-US" dirty="0">
              <a:solidFill>
                <a:schemeClr val="tx1">
                  <a:lumMod val="65000"/>
                </a:schemeClr>
              </a:solidFill>
            </a:endParaRPr>
          </a:p>
        </p:txBody>
      </p:sp>
      <p:sp>
        <p:nvSpPr>
          <p:cNvPr id="3" name="Slide Number Placeholder 2"/>
          <p:cNvSpPr>
            <a:spLocks noGrp="1"/>
          </p:cNvSpPr>
          <p:nvPr>
            <p:ph type="sldNum" sz="quarter" idx="12"/>
          </p:nvPr>
        </p:nvSpPr>
        <p:spPr/>
        <p:txBody>
          <a:bodyPr/>
          <a:lstStyle/>
          <a:p>
            <a:fld id="{DF28FB93-0A08-4E7D-8E63-9EFA29F1E093}" type="slidenum">
              <a:rPr lang="en-US" smtClean="0"/>
              <a:pPr/>
              <a:t>41</a:t>
            </a:fld>
            <a:endParaRPr lang="en-US" dirty="0"/>
          </a:p>
        </p:txBody>
      </p:sp>
      <p:sp>
        <p:nvSpPr>
          <p:cNvPr id="4" name="Title 3"/>
          <p:cNvSpPr>
            <a:spLocks noGrp="1"/>
          </p:cNvSpPr>
          <p:nvPr>
            <p:ph type="title"/>
          </p:nvPr>
        </p:nvSpPr>
        <p:spPr/>
        <p:txBody>
          <a:bodyPr/>
          <a:lstStyle/>
          <a:p>
            <a:r>
              <a:rPr lang="en-US" dirty="0"/>
              <a:t>Future Research</a:t>
            </a:r>
          </a:p>
        </p:txBody>
      </p:sp>
      <p:sp>
        <p:nvSpPr>
          <p:cNvPr id="5" name="Content Placeholder 4"/>
          <p:cNvSpPr>
            <a:spLocks noGrp="1"/>
          </p:cNvSpPr>
          <p:nvPr>
            <p:ph idx="1"/>
          </p:nvPr>
        </p:nvSpPr>
        <p:spPr/>
        <p:txBody>
          <a:bodyPr/>
          <a:lstStyle/>
          <a:p>
            <a:pPr marL="36900" indent="0">
              <a:buNone/>
            </a:pPr>
            <a:r>
              <a:rPr lang="en-US" dirty="0" smtClean="0"/>
              <a:t>“Coupling ecosystem metabolism […] with contemporaneous measurements of […] food web characteristics is likely to lead to new insights and re-examination of current assumptions.”</a:t>
            </a:r>
            <a:endParaRPr lang="en-US" dirty="0"/>
          </a:p>
        </p:txBody>
      </p:sp>
      <p:pic>
        <p:nvPicPr>
          <p:cNvPr id="102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8742" r="277"/>
          <a:stretch/>
        </p:blipFill>
        <p:spPr bwMode="auto">
          <a:xfrm>
            <a:off x="3800297" y="3039413"/>
            <a:ext cx="4635365" cy="281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01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Conclusion</a:t>
            </a:r>
          </a:p>
        </p:txBody>
      </p:sp>
      <p:sp>
        <p:nvSpPr>
          <p:cNvPr id="3" name="Content Placeholder 2"/>
          <p:cNvSpPr>
            <a:spLocks noGrp="1"/>
          </p:cNvSpPr>
          <p:nvPr>
            <p:ph idx="1"/>
          </p:nvPr>
        </p:nvSpPr>
        <p:spPr>
          <a:xfrm>
            <a:off x="913794" y="1732449"/>
            <a:ext cx="11278205" cy="5125551"/>
          </a:xfrm>
        </p:spPr>
        <p:txBody>
          <a:bodyPr>
            <a:normAutofit/>
          </a:bodyPr>
          <a:lstStyle/>
          <a:p>
            <a:r>
              <a:rPr lang="en-US" dirty="0"/>
              <a:t>These streams are steep, cool, dark and low in DIN</a:t>
            </a:r>
          </a:p>
          <a:p>
            <a:r>
              <a:rPr lang="en-US" dirty="0"/>
              <a:t>The streams are high in DOC and </a:t>
            </a:r>
            <a:r>
              <a:rPr lang="en-US" dirty="0" smtClean="0"/>
              <a:t>SRP</a:t>
            </a:r>
            <a:endParaRPr lang="en-US" dirty="0"/>
          </a:p>
          <a:p>
            <a:r>
              <a:rPr lang="en-US" dirty="0"/>
              <a:t>The fish are mostly westslope cutthroat trout </a:t>
            </a:r>
          </a:p>
          <a:p>
            <a:pPr lvl="1"/>
            <a:r>
              <a:rPr lang="en-US" dirty="0"/>
              <a:t>Biomass increases with colder water possibly because of </a:t>
            </a:r>
            <a:r>
              <a:rPr lang="en-US" dirty="0" smtClean="0"/>
              <a:t>competition</a:t>
            </a:r>
            <a:endParaRPr lang="en-US" dirty="0"/>
          </a:p>
          <a:p>
            <a:pPr lvl="1"/>
            <a:r>
              <a:rPr lang="en-US" dirty="0"/>
              <a:t>Biomass increases under more open canopies probably because of foraging efficiency</a:t>
            </a:r>
          </a:p>
          <a:p>
            <a:r>
              <a:rPr lang="en-US" dirty="0"/>
              <a:t>Estimated GPP was low </a:t>
            </a:r>
          </a:p>
          <a:p>
            <a:pPr lvl="1"/>
            <a:r>
              <a:rPr lang="en-US" dirty="0"/>
              <a:t>probably due to low PAR and DIN</a:t>
            </a:r>
          </a:p>
          <a:p>
            <a:r>
              <a:rPr lang="en-US" dirty="0"/>
              <a:t>Estimated ER was high </a:t>
            </a:r>
          </a:p>
          <a:p>
            <a:pPr lvl="1"/>
            <a:r>
              <a:rPr lang="en-US" dirty="0"/>
              <a:t>probably because of inaccurate gas exchange values</a:t>
            </a:r>
          </a:p>
          <a:p>
            <a:r>
              <a:rPr lang="en-US" dirty="0"/>
              <a:t>No relationship was observed between trout biomass and ecosystem </a:t>
            </a:r>
            <a:r>
              <a:rPr lang="en-US" dirty="0" smtClean="0"/>
              <a:t>metabolism</a:t>
            </a:r>
          </a:p>
          <a:p>
            <a:pPr lvl="1"/>
            <a:r>
              <a:rPr lang="en-US" dirty="0" smtClean="0"/>
              <a:t>Gas exchange needs refinement, if relationship exists may be very small in headwaters</a:t>
            </a:r>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smtClean="0"/>
              <a:pPr/>
              <a:t>42</a:t>
            </a:fld>
            <a:endParaRPr lang="en-US" dirty="0"/>
          </a:p>
        </p:txBody>
      </p:sp>
      <p:sp>
        <p:nvSpPr>
          <p:cNvPr id="6" name="Footer Placeholder 5"/>
          <p:cNvSpPr>
            <a:spLocks noGrp="1"/>
          </p:cNvSpPr>
          <p:nvPr>
            <p:ph type="ftr" sz="quarter" idx="11"/>
          </p:nvPr>
        </p:nvSpPr>
        <p:spPr/>
        <p:txBody>
          <a:bodyPr/>
          <a:lstStyle/>
          <a:p>
            <a:endParaRPr lang="en-US" dirty="0">
              <a:solidFill>
                <a:schemeClr val="tx1">
                  <a:lumMod val="65000"/>
                </a:schemeClr>
              </a:solidFill>
            </a:endParaRPr>
          </a:p>
        </p:txBody>
      </p:sp>
    </p:spTree>
    <p:extLst>
      <p:ext uri="{BB962C8B-B14F-4D97-AF65-F5344CB8AC3E}">
        <p14:creationId xmlns:p14="http://schemas.microsoft.com/office/powerpoint/2010/main" val="26375397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465" y="1777285"/>
            <a:ext cx="3810535" cy="5080714"/>
          </a:xfrm>
          <a:prstGeom prst="rect">
            <a:avLst/>
          </a:prstGeom>
        </p:spPr>
      </p:pic>
      <p:sp>
        <p:nvSpPr>
          <p:cNvPr id="2" name="Title 1"/>
          <p:cNvSpPr>
            <a:spLocks noGrp="1"/>
          </p:cNvSpPr>
          <p:nvPr>
            <p:ph type="title"/>
          </p:nvPr>
        </p:nvSpPr>
        <p:spPr>
          <a:xfrm>
            <a:off x="913795" y="17171"/>
            <a:ext cx="10353762" cy="970450"/>
          </a:xfrm>
        </p:spPr>
        <p:txBody>
          <a:bodyPr/>
          <a:lstStyle/>
          <a:p>
            <a:r>
              <a:rPr lang="en-US" dirty="0"/>
              <a:t>Acknowledgements</a:t>
            </a:r>
          </a:p>
        </p:txBody>
      </p:sp>
      <p:sp>
        <p:nvSpPr>
          <p:cNvPr id="3" name="Content Placeholder 2"/>
          <p:cNvSpPr>
            <a:spLocks noGrp="1"/>
          </p:cNvSpPr>
          <p:nvPr>
            <p:ph sz="half" idx="1"/>
          </p:nvPr>
        </p:nvSpPr>
        <p:spPr>
          <a:xfrm>
            <a:off x="12225" y="940155"/>
            <a:ext cx="5628721" cy="5917844"/>
          </a:xfrm>
        </p:spPr>
        <p:txBody>
          <a:bodyPr>
            <a:normAutofit fontScale="92500" lnSpcReduction="20000"/>
          </a:bodyPr>
          <a:lstStyle/>
          <a:p>
            <a:pPr marL="36900" indent="0">
              <a:buNone/>
            </a:pPr>
            <a:r>
              <a:rPr lang="en-US" dirty="0"/>
              <a:t>I would like to thank my graduate committee:</a:t>
            </a:r>
          </a:p>
          <a:p>
            <a:pPr marL="450000" lvl="1" indent="0">
              <a:buNone/>
            </a:pPr>
            <a:r>
              <a:rPr lang="en-US" dirty="0"/>
              <a:t>Dr. Clay Arango</a:t>
            </a:r>
          </a:p>
          <a:p>
            <a:pPr marL="450000" lvl="1" indent="0">
              <a:buNone/>
            </a:pPr>
            <a:r>
              <a:rPr lang="en-US" dirty="0"/>
              <a:t>Dr. Jason Irwin</a:t>
            </a:r>
          </a:p>
          <a:p>
            <a:pPr marL="450000" lvl="1" indent="0">
              <a:buNone/>
            </a:pPr>
            <a:r>
              <a:rPr lang="en-US" dirty="0"/>
              <a:t>Dr. Paul James</a:t>
            </a:r>
          </a:p>
          <a:p>
            <a:pPr marL="36900" indent="0">
              <a:buNone/>
            </a:pPr>
            <a:r>
              <a:rPr lang="en-US" dirty="0"/>
              <a:t>I would like to recognize those who helped me:</a:t>
            </a:r>
          </a:p>
          <a:p>
            <a:pPr marL="450000" lvl="1" indent="0">
              <a:buNone/>
            </a:pPr>
            <a:r>
              <a:rPr lang="en-US" dirty="0"/>
              <a:t>Cindy White</a:t>
            </a:r>
          </a:p>
          <a:p>
            <a:pPr marL="450000" lvl="1" indent="0">
              <a:buNone/>
            </a:pPr>
            <a:r>
              <a:rPr lang="en-US" dirty="0"/>
              <a:t>Adam Hess</a:t>
            </a:r>
          </a:p>
          <a:p>
            <a:pPr marL="450000" lvl="1" indent="0">
              <a:buNone/>
            </a:pPr>
            <a:r>
              <a:rPr lang="en-US" dirty="0"/>
              <a:t>Kayla Gallentine</a:t>
            </a:r>
          </a:p>
          <a:p>
            <a:pPr marL="36900" indent="0">
              <a:buNone/>
            </a:pPr>
            <a:r>
              <a:rPr lang="en-US" dirty="0" smtClean="0"/>
              <a:t>I </a:t>
            </a:r>
            <a:r>
              <a:rPr lang="en-US" dirty="0"/>
              <a:t>appreciate the entire Biology Dept. who I consider all my friends including:</a:t>
            </a:r>
          </a:p>
          <a:p>
            <a:pPr marL="450000" lvl="1" indent="0">
              <a:buNone/>
            </a:pPr>
            <a:r>
              <a:rPr lang="en-US" dirty="0"/>
              <a:t>Jonathan Betz</a:t>
            </a:r>
          </a:p>
          <a:p>
            <a:pPr marL="450000" lvl="1" indent="0">
              <a:buNone/>
            </a:pPr>
            <a:r>
              <a:rPr lang="en-US" dirty="0"/>
              <a:t>Mark Young</a:t>
            </a:r>
          </a:p>
          <a:p>
            <a:pPr marL="450000" lvl="1" indent="0">
              <a:buNone/>
            </a:pPr>
            <a:r>
              <a:rPr lang="en-US" dirty="0"/>
              <a:t>Kari </a:t>
            </a:r>
            <a:r>
              <a:rPr lang="en-US" dirty="0" smtClean="0"/>
              <a:t>Linnell</a:t>
            </a:r>
          </a:p>
          <a:p>
            <a:pPr marL="450000" lvl="1" indent="0">
              <a:buNone/>
            </a:pPr>
            <a:r>
              <a:rPr lang="en-US" dirty="0" smtClean="0"/>
              <a:t>Emil Babik</a:t>
            </a:r>
            <a:endParaRPr lang="en-US" dirty="0"/>
          </a:p>
          <a:p>
            <a:pPr marL="450000" lvl="1" indent="0">
              <a:buNone/>
            </a:pPr>
            <a:r>
              <a:rPr lang="en-US" dirty="0"/>
              <a:t>Stacey Ferris</a:t>
            </a:r>
          </a:p>
          <a:p>
            <a:endParaRPr lang="en-US" dirty="0"/>
          </a:p>
        </p:txBody>
      </p:sp>
      <p:sp>
        <p:nvSpPr>
          <p:cNvPr id="4" name="Content Placeholder 3"/>
          <p:cNvSpPr>
            <a:spLocks noGrp="1"/>
          </p:cNvSpPr>
          <p:nvPr>
            <p:ph sz="half" idx="2"/>
          </p:nvPr>
        </p:nvSpPr>
        <p:spPr>
          <a:xfrm>
            <a:off x="5472866" y="940156"/>
            <a:ext cx="6719134" cy="5917843"/>
          </a:xfrm>
        </p:spPr>
        <p:txBody>
          <a:bodyPr>
            <a:normAutofit fontScale="92500" lnSpcReduction="20000"/>
          </a:bodyPr>
          <a:lstStyle/>
          <a:p>
            <a:pPr marL="72900" indent="0">
              <a:buNone/>
            </a:pPr>
            <a:r>
              <a:rPr lang="en-US" dirty="0" smtClean="0"/>
              <a:t>Thank you to the local WA Dept. of Fish &amp; Wildlife</a:t>
            </a:r>
          </a:p>
          <a:p>
            <a:pPr marL="72900" indent="0">
              <a:buNone/>
            </a:pPr>
            <a:r>
              <a:rPr lang="en-US" dirty="0"/>
              <a:t>	</a:t>
            </a:r>
            <a:r>
              <a:rPr lang="en-US" dirty="0" smtClean="0"/>
              <a:t>Trenton DeBoer</a:t>
            </a:r>
          </a:p>
          <a:p>
            <a:pPr marL="72900" indent="0">
              <a:buNone/>
            </a:pPr>
            <a:r>
              <a:rPr lang="en-US" dirty="0"/>
              <a:t>	</a:t>
            </a:r>
            <a:r>
              <a:rPr lang="en-US" dirty="0" smtClean="0"/>
              <a:t>Tim Webster</a:t>
            </a:r>
          </a:p>
          <a:p>
            <a:pPr marL="72900" indent="0">
              <a:buNone/>
            </a:pPr>
            <a:r>
              <a:rPr lang="en-US" dirty="0" smtClean="0"/>
              <a:t>	Scott Coil</a:t>
            </a:r>
          </a:p>
          <a:p>
            <a:pPr marL="72900" indent="0">
              <a:buNone/>
            </a:pPr>
            <a:r>
              <a:rPr lang="en-US" dirty="0" smtClean="0"/>
              <a:t>	Cade Lillquist</a:t>
            </a:r>
          </a:p>
          <a:p>
            <a:pPr marL="72900" indent="0">
              <a:buNone/>
            </a:pPr>
            <a:r>
              <a:rPr lang="en-US" dirty="0" smtClean="0"/>
              <a:t>	Nick Mankus</a:t>
            </a:r>
          </a:p>
          <a:p>
            <a:pPr marL="72900" indent="0">
              <a:buNone/>
            </a:pPr>
            <a:r>
              <a:rPr lang="en-US" dirty="0"/>
              <a:t>	</a:t>
            </a:r>
            <a:r>
              <a:rPr lang="en-US" dirty="0" smtClean="0"/>
              <a:t>Ryan Fiefield</a:t>
            </a:r>
          </a:p>
          <a:p>
            <a:pPr marL="72900" indent="0">
              <a:buNone/>
            </a:pPr>
            <a:endParaRPr lang="en-US" dirty="0" smtClean="0"/>
          </a:p>
          <a:p>
            <a:pPr marL="72900" indent="0">
              <a:buNone/>
            </a:pPr>
            <a:r>
              <a:rPr lang="en-US" dirty="0" smtClean="0"/>
              <a:t>Thank </a:t>
            </a:r>
            <a:r>
              <a:rPr lang="en-US" dirty="0"/>
              <a:t>you to my </a:t>
            </a:r>
            <a:r>
              <a:rPr lang="en-US" dirty="0" smtClean="0"/>
              <a:t>fellow</a:t>
            </a:r>
          </a:p>
          <a:p>
            <a:pPr marL="72900" indent="0">
              <a:buNone/>
            </a:pPr>
            <a:r>
              <a:rPr lang="en-US" dirty="0"/>
              <a:t>	</a:t>
            </a:r>
            <a:r>
              <a:rPr lang="en-US" dirty="0" smtClean="0"/>
              <a:t>graduate students</a:t>
            </a:r>
          </a:p>
          <a:p>
            <a:pPr marL="72900" indent="0">
              <a:buNone/>
            </a:pPr>
            <a:endParaRPr lang="en-US" dirty="0" smtClean="0"/>
          </a:p>
          <a:p>
            <a:pPr marL="72900" indent="0">
              <a:buNone/>
            </a:pPr>
            <a:r>
              <a:rPr lang="en-US" dirty="0" smtClean="0"/>
              <a:t>Thank you to my family</a:t>
            </a:r>
          </a:p>
          <a:p>
            <a:pPr marL="72900" indent="0">
              <a:buNone/>
            </a:pPr>
            <a:r>
              <a:rPr lang="en-US" dirty="0"/>
              <a:t>	</a:t>
            </a:r>
            <a:r>
              <a:rPr lang="en-US" dirty="0" smtClean="0"/>
              <a:t>Kylene</a:t>
            </a:r>
          </a:p>
          <a:p>
            <a:pPr marL="72900" indent="0">
              <a:buNone/>
            </a:pPr>
            <a:r>
              <a:rPr lang="en-US" dirty="0"/>
              <a:t>	</a:t>
            </a:r>
            <a:r>
              <a:rPr lang="en-US" dirty="0" smtClean="0"/>
              <a:t>Aniah</a:t>
            </a:r>
          </a:p>
          <a:p>
            <a:pPr marL="72900" indent="0">
              <a:buNone/>
            </a:pPr>
            <a:r>
              <a:rPr lang="en-US" dirty="0" smtClean="0"/>
              <a:t>	Mom</a:t>
            </a:r>
          </a:p>
          <a:p>
            <a:pPr marL="72900" indent="0">
              <a:buNone/>
            </a:pPr>
            <a:r>
              <a:rPr lang="en-US" dirty="0" smtClean="0"/>
              <a:t>	Dad</a:t>
            </a:r>
            <a:endParaRPr lang="en-US" dirty="0"/>
          </a:p>
          <a:p>
            <a:pPr marL="72900" indent="0">
              <a:buNone/>
            </a:pP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43</a:t>
            </a:fld>
            <a:endParaRPr lang="en-US" dirty="0"/>
          </a:p>
        </p:txBody>
      </p:sp>
    </p:spTree>
    <p:extLst>
      <p:ext uri="{BB962C8B-B14F-4D97-AF65-F5344CB8AC3E}">
        <p14:creationId xmlns:p14="http://schemas.microsoft.com/office/powerpoint/2010/main" val="402225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 t="17441" r="26" b="8188"/>
          <a:stretch/>
        </p:blipFill>
        <p:spPr>
          <a:xfrm>
            <a:off x="-104445" y="0"/>
            <a:ext cx="12292092" cy="6858000"/>
          </a:xfrm>
          <a:prstGeom prst="rect">
            <a:avLst/>
          </a:prstGeom>
          <a:effectLst/>
        </p:spPr>
      </p:pic>
      <p:sp>
        <p:nvSpPr>
          <p:cNvPr id="2" name="Title 1"/>
          <p:cNvSpPr>
            <a:spLocks noGrp="1"/>
          </p:cNvSpPr>
          <p:nvPr>
            <p:ph type="title"/>
          </p:nvPr>
        </p:nvSpPr>
        <p:spPr>
          <a:xfrm>
            <a:off x="1132453" y="748746"/>
            <a:ext cx="10353762" cy="970450"/>
          </a:xfrm>
        </p:spPr>
        <p:txBody>
          <a:bodyPr/>
          <a:lstStyle/>
          <a:p>
            <a:pPr algn="l"/>
            <a:r>
              <a:rPr lang="en-US" dirty="0">
                <a:latin typeface="+mn-lt"/>
              </a:rPr>
              <a:t>Thank You!</a:t>
            </a:r>
          </a:p>
        </p:txBody>
      </p:sp>
      <p:sp>
        <p:nvSpPr>
          <p:cNvPr id="6" name="Slide Number Placeholder 5"/>
          <p:cNvSpPr>
            <a:spLocks noGrp="1"/>
          </p:cNvSpPr>
          <p:nvPr>
            <p:ph type="sldNum" sz="quarter" idx="12"/>
          </p:nvPr>
        </p:nvSpPr>
        <p:spPr/>
        <p:txBody>
          <a:bodyPr/>
          <a:lstStyle/>
          <a:p>
            <a:fld id="{DF28FB93-0A08-4E7D-8E63-9EFA29F1E093}" type="slidenum">
              <a:rPr lang="en-US" smtClean="0"/>
              <a:pPr/>
              <a:t>44</a:t>
            </a:fld>
            <a:endParaRPr lang="en-US" dirty="0"/>
          </a:p>
        </p:txBody>
      </p:sp>
      <p:sp>
        <p:nvSpPr>
          <p:cNvPr id="7" name="Footer Placeholder 6"/>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260083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F28FB93-0A08-4E7D-8E63-9EFA29F1E093}" type="slidenum">
              <a:rPr lang="en-US" smtClean="0"/>
              <a:pPr/>
              <a:t>45</a:t>
            </a:fld>
            <a:endParaRPr lang="en-US" dirty="0"/>
          </a:p>
        </p:txBody>
      </p:sp>
      <p:sp>
        <p:nvSpPr>
          <p:cNvPr id="4" name="TextBox 3"/>
          <p:cNvSpPr txBox="1"/>
          <p:nvPr/>
        </p:nvSpPr>
        <p:spPr>
          <a:xfrm>
            <a:off x="0" y="0"/>
            <a:ext cx="12192000" cy="6463308"/>
          </a:xfrm>
          <a:prstGeom prst="rect">
            <a:avLst/>
          </a:prstGeom>
          <a:noFill/>
        </p:spPr>
        <p:txBody>
          <a:bodyPr wrap="square" rtlCol="0">
            <a:spAutoFit/>
          </a:bodyPr>
          <a:lstStyle/>
          <a:p>
            <a:r>
              <a:rPr lang="en-US" dirty="0">
                <a:solidFill>
                  <a:schemeClr val="tx1">
                    <a:lumMod val="85000"/>
                  </a:schemeClr>
                </a:solidFill>
              </a:rPr>
              <a:t>Bear EA, McMahon TE, Zale AV. 2007. Comparative Thermal Requirements of Westslope Cutthroat Trout and Rainbow 	Trout: Implications for Species Interactions and Development of Thermal Protection Standards. Transactions of the 	American Fisheries Society. 136(4):1113–1121.</a:t>
            </a:r>
          </a:p>
          <a:p>
            <a:r>
              <a:rPr lang="en-US" dirty="0">
                <a:solidFill>
                  <a:schemeClr val="tx1">
                    <a:lumMod val="85000"/>
                  </a:schemeClr>
                </a:solidFill>
              </a:rPr>
              <a:t>Benjamin JR, Baxter CV. 2012. Is a trout a trout? A range-wide comparison shows nonnative brook trout exhibit greater 	density, biomass, and production than native inland cutthroat trout. Biol Invasions. 14(9):1865–1879.</a:t>
            </a:r>
          </a:p>
          <a:p>
            <a:r>
              <a:rPr lang="en-US" dirty="0">
                <a:solidFill>
                  <a:schemeClr val="tx1">
                    <a:lumMod val="85000"/>
                  </a:schemeClr>
                </a:solidFill>
              </a:rPr>
              <a:t>Collins SM, Kohler TJ, Thomas SA, Fetzer WW, Flecker AS. 2016. The importance of terrestrial subsidies in stream food 	webs varies along a stream size gradient. Oikos. 125(5):674–685.</a:t>
            </a:r>
          </a:p>
          <a:p>
            <a:r>
              <a:rPr lang="en-US" dirty="0">
                <a:solidFill>
                  <a:schemeClr val="tx1">
                    <a:lumMod val="85000"/>
                  </a:schemeClr>
                </a:solidFill>
              </a:rPr>
              <a:t>Dodds WK, Smith VH, Lohman K. 2002. Nitrogen and phosphorus relationships to benthic algal biomass in temperate 	streams. Canadian Journal of Fisheries and Aquatic Sciences. 59(5):865–874.</a:t>
            </a:r>
          </a:p>
          <a:p>
            <a:r>
              <a:rPr lang="en-US" dirty="0">
                <a:solidFill>
                  <a:schemeClr val="tx1">
                    <a:lumMod val="85000"/>
                  </a:schemeClr>
                </a:solidFill>
              </a:rPr>
              <a:t>Flecker AS, Townsend CR. 1994 Nov 1. Community‐Wide Consequences of Trout Introduction in New Zealand Streams. 	Ecological Applications.</a:t>
            </a:r>
          </a:p>
          <a:p>
            <a:r>
              <a:rPr lang="en-US" dirty="0">
                <a:solidFill>
                  <a:schemeClr val="tx1">
                    <a:lumMod val="85000"/>
                  </a:schemeClr>
                </a:solidFill>
              </a:rPr>
              <a:t>Hall RO, Madinger HL. 2018. Use of argon to measure gas exchange in turbulent mountain streams. Biogeosciences. 	15(10):3085–3092.</a:t>
            </a:r>
          </a:p>
          <a:p>
            <a:r>
              <a:rPr lang="en-US" dirty="0">
                <a:solidFill>
                  <a:schemeClr val="tx1">
                    <a:lumMod val="85000"/>
                  </a:schemeClr>
                </a:solidFill>
              </a:rPr>
              <a:t>Hall RO, Hotchkiss ER. 2017. Ch 34 Stream Metabolism. In: Lamberti G, Hauer FR, editors. Methods in Stream Ecology: 	Ecosystem Function. Vol. 2. 3rd ed. London, United Kingdom ; San Diego, CA, United States: Academic Press. p. 	219–233.</a:t>
            </a:r>
          </a:p>
          <a:p>
            <a:r>
              <a:rPr lang="en-US" dirty="0">
                <a:solidFill>
                  <a:schemeClr val="tx1">
                    <a:lumMod val="85000"/>
                  </a:schemeClr>
                </a:solidFill>
              </a:rPr>
              <a:t>Hall RO, Yackulic CB, Kennedy TA, Yard MD, Rosi-Marshall EJ, Voichick N, Behn KE. 2015. Turbidity, light, temperature, 	and hydropeaking control primary productivity in the Colorado River, Grand Canyon: Semimechanistic modeling of 	daily GPP. Limnol Oceanogr. 60(2):512–526.</a:t>
            </a:r>
          </a:p>
          <a:p>
            <a:r>
              <a:rPr lang="en-US" dirty="0">
                <a:solidFill>
                  <a:schemeClr val="tx1">
                    <a:lumMod val="85000"/>
                  </a:schemeClr>
                </a:solidFill>
              </a:rPr>
              <a:t>Hilderbrand RH, Kershner JL. 2000. Conserving Inland Cutthroat Trout in Small Streams: How Much Stream is Enough? 	North American Journal of Fisheries Management. 20(2):513–520.</a:t>
            </a:r>
          </a:p>
          <a:p>
            <a:r>
              <a:rPr lang="en-US" dirty="0">
                <a:solidFill>
                  <a:schemeClr val="tx1">
                    <a:lumMod val="85000"/>
                  </a:schemeClr>
                </a:solidFill>
              </a:rPr>
              <a:t>Kaylor MJ, Warren DR. 2017. Linking riparian shade and the legacies of forest management to fish and vertebrate biomass 	in forested streams. Ecosphere. 8(6):e01845.</a:t>
            </a:r>
          </a:p>
        </p:txBody>
      </p:sp>
    </p:spTree>
    <p:extLst>
      <p:ext uri="{BB962C8B-B14F-4D97-AF65-F5344CB8AC3E}">
        <p14:creationId xmlns:p14="http://schemas.microsoft.com/office/powerpoint/2010/main" val="9991301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F28FB93-0A08-4E7D-8E63-9EFA29F1E093}" type="slidenum">
              <a:rPr lang="en-US" smtClean="0"/>
              <a:pPr/>
              <a:t>46</a:t>
            </a:fld>
            <a:endParaRPr lang="en-US" dirty="0"/>
          </a:p>
        </p:txBody>
      </p:sp>
      <p:sp>
        <p:nvSpPr>
          <p:cNvPr id="4" name="TextBox 3"/>
          <p:cNvSpPr txBox="1"/>
          <p:nvPr/>
        </p:nvSpPr>
        <p:spPr>
          <a:xfrm>
            <a:off x="0" y="0"/>
            <a:ext cx="12192000" cy="6463308"/>
          </a:xfrm>
          <a:prstGeom prst="rect">
            <a:avLst/>
          </a:prstGeom>
          <a:noFill/>
        </p:spPr>
        <p:txBody>
          <a:bodyPr wrap="square" rtlCol="0">
            <a:spAutoFit/>
          </a:bodyPr>
          <a:lstStyle/>
          <a:p>
            <a:r>
              <a:rPr lang="en-US" dirty="0">
                <a:solidFill>
                  <a:schemeClr val="tx1">
                    <a:lumMod val="85000"/>
                  </a:schemeClr>
                </a:solidFill>
              </a:rPr>
              <a:t>Lockwood RN, Schneider JC. 2000. Stream Fish Population Estimates by mark-and-recapture and depletion methodss. Ch 7 	in Manual of fisheries survey methods II: with periodic updates. Michigan Department of Natural Resources Report 	No.: 25.</a:t>
            </a:r>
          </a:p>
          <a:p>
            <a:r>
              <a:rPr lang="en-US" dirty="0">
                <a:solidFill>
                  <a:schemeClr val="tx1">
                    <a:lumMod val="85000"/>
                  </a:schemeClr>
                </a:solidFill>
              </a:rPr>
              <a:t>Marcarelli AM, Baxter CV, Mineau MM, Hall RO. 2011. Quantity and quality: unifying food web and ecosystem 	perspectives on the role of resource subsidies in freshwaters. Ecology. 92(6):1215–1225.</a:t>
            </a:r>
          </a:p>
          <a:p>
            <a:r>
              <a:rPr lang="en-US" dirty="0">
                <a:solidFill>
                  <a:schemeClr val="tx1">
                    <a:lumMod val="85000"/>
                  </a:schemeClr>
                </a:solidFill>
              </a:rPr>
              <a:t>Mejia FH, Fremier AK, Benjamin JR, Bellmore JR, Grimm AZ, Watson GA, Newsom M. 2018. Stream metabolism 	increases with drainage area and peaks asynchronously across a stream network. Aquat Sci. 81(1):9.</a:t>
            </a:r>
          </a:p>
          <a:p>
            <a:r>
              <a:rPr lang="en-US" dirty="0">
                <a:solidFill>
                  <a:schemeClr val="tx1">
                    <a:lumMod val="85000"/>
                  </a:schemeClr>
                </a:solidFill>
              </a:rPr>
              <a:t>Meyer JL, Strayer DL, Wallace JB, Eggert SL, Helfman GS, Leonard NE. 2007. The Contribution of Headwater Streams to 	Biodiversity in River Networks1. JAWRA Journal of the American Water Resources Association. 43(1):86–103.</a:t>
            </a:r>
          </a:p>
          <a:p>
            <a:r>
              <a:rPr lang="en-US" dirty="0">
                <a:solidFill>
                  <a:schemeClr val="tx1">
                    <a:lumMod val="85000"/>
                  </a:schemeClr>
                </a:solidFill>
              </a:rPr>
              <a:t>Morse N, Bowden WB, Hackman A, Pruden C, Steiner E, Berger E. 2007. Using sound pressure to estimate reaeration in 	streams. Journal of the North American Benthological Society. 26(1):28–37.</a:t>
            </a:r>
          </a:p>
          <a:p>
            <a:r>
              <a:rPr lang="en-US" dirty="0">
                <a:solidFill>
                  <a:schemeClr val="tx1">
                    <a:lumMod val="85000"/>
                  </a:schemeClr>
                </a:solidFill>
              </a:rPr>
              <a:t>Palumbo JE, Brown LC. 2014. Assessing the Performance of Reaeration Prediction Equations. Journal of Environmental 	Engineering. 140(3):04013013.</a:t>
            </a:r>
          </a:p>
          <a:p>
            <a:r>
              <a:rPr lang="en-US" dirty="0">
                <a:solidFill>
                  <a:schemeClr val="tx1">
                    <a:lumMod val="85000"/>
                  </a:schemeClr>
                </a:solidFill>
              </a:rPr>
              <a:t>Pennington R, Argerich A, Haggerty R. 2018. Measurement of gas-exchange rate in streams by the oxygen–carbon method. 	Freshwater Science. 37(2):222–237.</a:t>
            </a:r>
          </a:p>
          <a:p>
            <a:r>
              <a:rPr lang="en-US" dirty="0">
                <a:solidFill>
                  <a:schemeClr val="tx1">
                    <a:lumMod val="85000"/>
                  </a:schemeClr>
                </a:solidFill>
              </a:rPr>
              <a:t>Rieman BE, Dunham JB. 2000. Metapopulations and salmonids: a synthesis of life history patterns and empirical 	observations. Ecology Freshwater Fish. 9(1–2):51–64.</a:t>
            </a:r>
          </a:p>
          <a:p>
            <a:r>
              <a:rPr lang="en-US" dirty="0">
                <a:solidFill>
                  <a:schemeClr val="tx1">
                    <a:lumMod val="85000"/>
                  </a:schemeClr>
                </a:solidFill>
              </a:rPr>
              <a:t>Roberts BJ, Mulholland PJ, Hill WR. 2007. Multiple Scales of Temporal Variability in Ecosystem Metabolism Rates: 	Results from 2 Years of Continuous Monitoring in a Forested Headwater Stream. Ecosystems. 10(4):588–606.</a:t>
            </a:r>
          </a:p>
          <a:p>
            <a:r>
              <a:rPr lang="en-US" dirty="0">
                <a:solidFill>
                  <a:schemeClr val="tx1">
                    <a:lumMod val="85000"/>
                  </a:schemeClr>
                </a:solidFill>
              </a:rPr>
              <a:t>Strahler AN. 1957. Quantitative analysis of watershed geomorphology. Eos, Transactions American Geophysical Union. 	38(6):913–920.</a:t>
            </a:r>
          </a:p>
          <a:p>
            <a:r>
              <a:rPr lang="en-US" dirty="0">
                <a:solidFill>
                  <a:schemeClr val="tx1">
                    <a:lumMod val="85000"/>
                  </a:schemeClr>
                </a:solidFill>
              </a:rPr>
              <a:t>TCW Economics. 2008. Economic Analysis of the Non-Treaty Commercial and Recreational Fisheries in Washington 	State. Sacramento, CA With technical assistance from The Research Group, Corvallis, OR.</a:t>
            </a:r>
          </a:p>
        </p:txBody>
      </p:sp>
    </p:spTree>
    <p:extLst>
      <p:ext uri="{BB962C8B-B14F-4D97-AF65-F5344CB8AC3E}">
        <p14:creationId xmlns:p14="http://schemas.microsoft.com/office/powerpoint/2010/main" val="7436034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F28FB93-0A08-4E7D-8E63-9EFA29F1E093}" type="slidenum">
              <a:rPr lang="en-US" smtClean="0"/>
              <a:pPr/>
              <a:t>47</a:t>
            </a:fld>
            <a:endParaRPr lang="en-US" dirty="0"/>
          </a:p>
        </p:txBody>
      </p:sp>
      <p:sp>
        <p:nvSpPr>
          <p:cNvPr id="4" name="Rectangle 3"/>
          <p:cNvSpPr/>
          <p:nvPr/>
        </p:nvSpPr>
        <p:spPr>
          <a:xfrm>
            <a:off x="0" y="0"/>
            <a:ext cx="12192000" cy="5355312"/>
          </a:xfrm>
          <a:prstGeom prst="rect">
            <a:avLst/>
          </a:prstGeom>
        </p:spPr>
        <p:txBody>
          <a:bodyPr wrap="square">
            <a:spAutoFit/>
          </a:bodyPr>
          <a:lstStyle/>
          <a:p>
            <a:r>
              <a:rPr lang="en-US" dirty="0">
                <a:solidFill>
                  <a:schemeClr val="tx1">
                    <a:lumMod val="85000"/>
                  </a:schemeClr>
                </a:solidFill>
              </a:rPr>
              <a:t>Thackston EW, Dawson III J. 2001. Recalibration of a Reaeration Equation. Journal of Environmental Engineering 127(4).</a:t>
            </a:r>
          </a:p>
          <a:p>
            <a:r>
              <a:rPr lang="en-US" dirty="0">
                <a:solidFill>
                  <a:schemeClr val="tx1">
                    <a:lumMod val="85000"/>
                  </a:schemeClr>
                </a:solidFill>
              </a:rPr>
              <a:t>Ulseth AJ, Hall RO, Boix Canadell M, Madinger HL, Niayifar A, Battin TJ. 2019. Distinct air–water gas exchange regimes 	in low- and high-energy streams. Nature Geoscience. 12(4):259–263.</a:t>
            </a:r>
          </a:p>
          <a:p>
            <a:r>
              <a:rPr lang="en-US" dirty="0">
                <a:solidFill>
                  <a:schemeClr val="tx1">
                    <a:lumMod val="85000"/>
                  </a:schemeClr>
                </a:solidFill>
              </a:rPr>
              <a:t>Vannote RL, Minshall GW, Cummins KW, Sedell JR, Cushing CE. 1980. The River Continuum Concept. Can J Fish Aquat 	Sci. 37(1):130–137.</a:t>
            </a:r>
          </a:p>
          <a:p>
            <a:r>
              <a:rPr lang="en-US" dirty="0">
                <a:solidFill>
                  <a:schemeClr val="tx1">
                    <a:lumMod val="85000"/>
                  </a:schemeClr>
                </a:solidFill>
              </a:rPr>
              <a:t>Warren DR, Collins SM, Purvis EM, Kaylor MJ, Bechtold HA. 2017. Spatial Variability in Light Yields Colimitation of 	Primary Production by Both Light and Nutrients in a Forested Stream Ecosystem. Ecosystems. 20(1):198–210.</a:t>
            </a:r>
          </a:p>
          <a:p>
            <a:r>
              <a:rPr lang="en-US" dirty="0">
                <a:solidFill>
                  <a:schemeClr val="tx1">
                    <a:lumMod val="85000"/>
                  </a:schemeClr>
                </a:solidFill>
              </a:rPr>
              <a:t>Wolman MG. 1954. A method of sampling coarse river-bed material. Transactions, American Geophysical Union. 	35(6):951.</a:t>
            </a:r>
          </a:p>
          <a:p>
            <a:endParaRPr lang="en-US" dirty="0">
              <a:solidFill>
                <a:schemeClr val="tx1">
                  <a:lumMod val="85000"/>
                </a:schemeClr>
              </a:solidFill>
            </a:endParaRPr>
          </a:p>
          <a:p>
            <a:r>
              <a:rPr lang="en-US" dirty="0">
                <a:solidFill>
                  <a:schemeClr val="tx1">
                    <a:lumMod val="85000"/>
                  </a:schemeClr>
                </a:solidFill>
              </a:rPr>
              <a:t>en.wikipedia.org/wiki/Strahler_number#/media/File:Flussordnung_(Strahler).svg</a:t>
            </a:r>
          </a:p>
          <a:p>
            <a:r>
              <a:rPr lang="en-US" dirty="0">
                <a:solidFill>
                  <a:schemeClr val="tx1">
                    <a:lumMod val="85000"/>
                  </a:schemeClr>
                </a:solidFill>
              </a:rPr>
              <a:t>baetisandstones.com/blog/2016/5/29/5-tips-for-small-stream-success</a:t>
            </a:r>
          </a:p>
          <a:p>
            <a:r>
              <a:rPr lang="en-US" dirty="0">
                <a:solidFill>
                  <a:schemeClr val="tx1">
                    <a:lumMod val="85000"/>
                  </a:schemeClr>
                </a:solidFill>
              </a:rPr>
              <a:t>sciblogs.co.nz/waiology/2014/12/02/food-webs-who-eats-who-and-what-does-that-tell-us/</a:t>
            </a:r>
          </a:p>
          <a:p>
            <a:r>
              <a:rPr lang="en-US" dirty="0">
                <a:solidFill>
                  <a:schemeClr val="tx1">
                    <a:lumMod val="85000"/>
                  </a:schemeClr>
                </a:solidFill>
              </a:rPr>
              <a:t>blog.nature.org/science/2016/01/25/recovery-rehoming-brook-trout-springs-fish-fishing/</a:t>
            </a:r>
          </a:p>
          <a:p>
            <a:r>
              <a:rPr lang="en-US" dirty="0">
                <a:solidFill>
                  <a:schemeClr val="tx1">
                    <a:lumMod val="85000"/>
                  </a:schemeClr>
                </a:solidFill>
              </a:rPr>
              <a:t>loligosystems.com/complete-medium-chamber-system</a:t>
            </a:r>
          </a:p>
          <a:p>
            <a:r>
              <a:rPr lang="en-US" dirty="0">
                <a:solidFill>
                  <a:schemeClr val="tx1">
                    <a:lumMod val="85000"/>
                  </a:schemeClr>
                </a:solidFill>
              </a:rPr>
              <a:t>tu.org/wp-content/uploads/2019/04/chewish.jpg</a:t>
            </a:r>
          </a:p>
          <a:p>
            <a:r>
              <a:rPr lang="en-US" dirty="0">
                <a:solidFill>
                  <a:schemeClr val="tx1">
                    <a:lumMod val="85000"/>
                  </a:schemeClr>
                </a:solidFill>
              </a:rPr>
              <a:t>otterspoor.com/shelteredbiology/images/Leaf-in-stream960px.gif</a:t>
            </a:r>
          </a:p>
          <a:p>
            <a:r>
              <a:rPr lang="en-US" dirty="0">
                <a:solidFill>
                  <a:schemeClr val="tx1">
                    <a:lumMod val="85000"/>
                  </a:schemeClr>
                </a:solidFill>
              </a:rPr>
              <a:t>tnf9u43u8s42cg8l3sksfn28-wpengine.netdna-ssl.com/wp-content/uploads/natlp.jpg</a:t>
            </a:r>
          </a:p>
          <a:p>
            <a:r>
              <a:rPr lang="en-US" dirty="0">
                <a:solidFill>
                  <a:schemeClr val="tx1">
                    <a:lumMod val="85000"/>
                  </a:schemeClr>
                </a:solidFill>
              </a:rPr>
              <a:t>grahamowengallery.com/fishing/2010/golden-trout.jpg</a:t>
            </a:r>
          </a:p>
        </p:txBody>
      </p:sp>
    </p:spTree>
    <p:extLst>
      <p:ext uri="{BB962C8B-B14F-4D97-AF65-F5344CB8AC3E}">
        <p14:creationId xmlns:p14="http://schemas.microsoft.com/office/powerpoint/2010/main" val="20616402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48</a:t>
            </a:fld>
            <a:endParaRPr lang="en-US" dirty="0"/>
          </a:p>
        </p:txBody>
      </p:sp>
      <p:sp>
        <p:nvSpPr>
          <p:cNvPr id="5" name="TextBox 4"/>
          <p:cNvSpPr txBox="1"/>
          <p:nvPr/>
        </p:nvSpPr>
        <p:spPr>
          <a:xfrm>
            <a:off x="0" y="0"/>
            <a:ext cx="3526971" cy="3970318"/>
          </a:xfrm>
          <a:prstGeom prst="rect">
            <a:avLst/>
          </a:prstGeom>
          <a:noFill/>
        </p:spPr>
        <p:txBody>
          <a:bodyPr wrap="square" rtlCol="0">
            <a:spAutoFit/>
          </a:bodyPr>
          <a:lstStyle/>
          <a:p>
            <a:r>
              <a:rPr lang="en-US" dirty="0"/>
              <a:t>season </a:t>
            </a:r>
          </a:p>
          <a:p>
            <a:r>
              <a:rPr lang="en-US" dirty="0"/>
              <a:t>season.yr </a:t>
            </a:r>
          </a:p>
          <a:p>
            <a:r>
              <a:rPr lang="en-US" dirty="0"/>
              <a:t>basin </a:t>
            </a:r>
          </a:p>
          <a:p>
            <a:r>
              <a:rPr lang="en-US" dirty="0"/>
              <a:t>stream  </a:t>
            </a:r>
          </a:p>
          <a:p>
            <a:r>
              <a:rPr lang="en-US" dirty="0"/>
              <a:t>yr</a:t>
            </a:r>
          </a:p>
          <a:p>
            <a:r>
              <a:rPr lang="en-US" dirty="0"/>
              <a:t>elev  </a:t>
            </a:r>
          </a:p>
          <a:p>
            <a:r>
              <a:rPr lang="en-US" dirty="0"/>
              <a:t>from.north</a:t>
            </a:r>
          </a:p>
          <a:p>
            <a:r>
              <a:rPr lang="en-US" dirty="0"/>
              <a:t>slope </a:t>
            </a:r>
          </a:p>
          <a:p>
            <a:r>
              <a:rPr lang="en-US" dirty="0"/>
              <a:t>bf</a:t>
            </a:r>
          </a:p>
          <a:p>
            <a:r>
              <a:rPr lang="en-US" dirty="0"/>
              <a:t>pebble</a:t>
            </a:r>
          </a:p>
          <a:p>
            <a:r>
              <a:rPr lang="en-US" dirty="0"/>
              <a:t>width</a:t>
            </a:r>
          </a:p>
          <a:p>
            <a:r>
              <a:rPr lang="en-US" dirty="0"/>
              <a:t>depth</a:t>
            </a:r>
          </a:p>
          <a:p>
            <a:r>
              <a:rPr lang="en-US" dirty="0"/>
              <a:t>velocity.mean</a:t>
            </a:r>
          </a:p>
          <a:p>
            <a:r>
              <a:rPr lang="en-US" dirty="0"/>
              <a:t>discharge</a:t>
            </a:r>
          </a:p>
        </p:txBody>
      </p:sp>
      <p:sp>
        <p:nvSpPr>
          <p:cNvPr id="6" name="TextBox 5"/>
          <p:cNvSpPr txBox="1"/>
          <p:nvPr/>
        </p:nvSpPr>
        <p:spPr>
          <a:xfrm>
            <a:off x="2648196" y="0"/>
            <a:ext cx="5438899" cy="5355312"/>
          </a:xfrm>
          <a:prstGeom prst="rect">
            <a:avLst/>
          </a:prstGeom>
          <a:noFill/>
        </p:spPr>
        <p:txBody>
          <a:bodyPr wrap="square" rtlCol="0">
            <a:spAutoFit/>
          </a:bodyPr>
          <a:lstStyle/>
          <a:p>
            <a:r>
              <a:rPr lang="en-US" dirty="0"/>
              <a:t>carbon</a:t>
            </a:r>
          </a:p>
          <a:p>
            <a:r>
              <a:rPr lang="en-US" dirty="0"/>
              <a:t>ammonia</a:t>
            </a:r>
          </a:p>
          <a:p>
            <a:r>
              <a:rPr lang="en-US" dirty="0"/>
              <a:t>nitrate</a:t>
            </a:r>
          </a:p>
          <a:p>
            <a:r>
              <a:rPr lang="en-US" dirty="0"/>
              <a:t>din</a:t>
            </a:r>
          </a:p>
          <a:p>
            <a:r>
              <a:rPr lang="en-US" dirty="0"/>
              <a:t>phosphate</a:t>
            </a:r>
          </a:p>
          <a:p>
            <a:r>
              <a:rPr lang="en-US" dirty="0"/>
              <a:t>cn.ratio</a:t>
            </a:r>
          </a:p>
          <a:p>
            <a:r>
              <a:rPr lang="en-US" dirty="0"/>
              <a:t>canopy</a:t>
            </a:r>
          </a:p>
          <a:p>
            <a:r>
              <a:rPr lang="en-US" dirty="0"/>
              <a:t>par.integrative</a:t>
            </a:r>
          </a:p>
          <a:p>
            <a:r>
              <a:rPr lang="en-US" dirty="0"/>
              <a:t>par.mean</a:t>
            </a:r>
          </a:p>
          <a:p>
            <a:r>
              <a:rPr lang="en-US" dirty="0"/>
              <a:t>par.max</a:t>
            </a:r>
          </a:p>
          <a:p>
            <a:r>
              <a:rPr lang="en-US" dirty="0"/>
              <a:t>temp.max  </a:t>
            </a:r>
          </a:p>
          <a:p>
            <a:r>
              <a:rPr lang="en-US" dirty="0"/>
              <a:t>temp.min </a:t>
            </a:r>
          </a:p>
          <a:p>
            <a:r>
              <a:rPr lang="en-US" dirty="0"/>
              <a:t>temp.mean </a:t>
            </a:r>
          </a:p>
          <a:p>
            <a:r>
              <a:rPr lang="en-US" dirty="0"/>
              <a:t>cut.capt</a:t>
            </a:r>
          </a:p>
          <a:p>
            <a:r>
              <a:rPr lang="en-US" dirty="0"/>
              <a:t>cut.pop</a:t>
            </a:r>
          </a:p>
          <a:p>
            <a:r>
              <a:rPr lang="en-US" dirty="0"/>
              <a:t>cut.mass</a:t>
            </a:r>
          </a:p>
          <a:p>
            <a:r>
              <a:rPr lang="en-US" dirty="0"/>
              <a:t>cut.mass.m</a:t>
            </a:r>
          </a:p>
          <a:p>
            <a:r>
              <a:rPr lang="en-US" dirty="0"/>
              <a:t>sculp.mass.m</a:t>
            </a:r>
          </a:p>
          <a:p>
            <a:endParaRPr lang="en-US" dirty="0"/>
          </a:p>
        </p:txBody>
      </p:sp>
      <p:grpSp>
        <p:nvGrpSpPr>
          <p:cNvPr id="11" name="Group 10"/>
          <p:cNvGrpSpPr/>
          <p:nvPr/>
        </p:nvGrpSpPr>
        <p:grpSpPr>
          <a:xfrm>
            <a:off x="6122639" y="448919"/>
            <a:ext cx="5705856" cy="4754880"/>
            <a:chOff x="6122639" y="448919"/>
            <a:chExt cx="5705856" cy="475488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2639" y="448919"/>
              <a:ext cx="5705856" cy="4754880"/>
            </a:xfrm>
            <a:prstGeom prst="rect">
              <a:avLst/>
            </a:prstGeom>
          </p:spPr>
        </p:pic>
        <p:sp>
          <p:nvSpPr>
            <p:cNvPr id="7" name="TextBox 6"/>
            <p:cNvSpPr txBox="1"/>
            <p:nvPr/>
          </p:nvSpPr>
          <p:spPr>
            <a:xfrm>
              <a:off x="7524204" y="3435531"/>
              <a:ext cx="1711235" cy="365760"/>
            </a:xfrm>
            <a:prstGeom prst="rect">
              <a:avLst/>
            </a:prstGeom>
            <a:solidFill>
              <a:schemeClr val="tx1"/>
            </a:solidFill>
            <a:ln>
              <a:solidFill>
                <a:schemeClr val="tx1"/>
              </a:solidFill>
            </a:ln>
          </p:spPr>
          <p:txBody>
            <a:bodyPr wrap="square" rtlCol="0">
              <a:spAutoFit/>
            </a:bodyPr>
            <a:lstStyle/>
            <a:p>
              <a:endParaRPr lang="en-US" dirty="0"/>
            </a:p>
          </p:txBody>
        </p:sp>
        <p:sp>
          <p:nvSpPr>
            <p:cNvPr id="9" name="TextBox 8"/>
            <p:cNvSpPr txBox="1"/>
            <p:nvPr/>
          </p:nvSpPr>
          <p:spPr>
            <a:xfrm>
              <a:off x="9743705" y="2075282"/>
              <a:ext cx="1080654" cy="307777"/>
            </a:xfrm>
            <a:prstGeom prst="rect">
              <a:avLst/>
            </a:prstGeom>
            <a:noFill/>
          </p:spPr>
          <p:txBody>
            <a:bodyPr wrap="square" rtlCol="0">
              <a:spAutoFit/>
            </a:bodyPr>
            <a:lstStyle/>
            <a:p>
              <a:r>
                <a:rPr lang="en-US" sz="1400" dirty="0">
                  <a:solidFill>
                    <a:schemeClr val="bg1"/>
                  </a:solidFill>
                </a:rPr>
                <a:t>More open</a:t>
              </a:r>
            </a:p>
          </p:txBody>
        </p:sp>
        <p:sp>
          <p:nvSpPr>
            <p:cNvPr id="10" name="TextBox 9"/>
            <p:cNvSpPr txBox="1"/>
            <p:nvPr/>
          </p:nvSpPr>
          <p:spPr>
            <a:xfrm>
              <a:off x="7944422" y="2700495"/>
              <a:ext cx="1057073" cy="307777"/>
            </a:xfrm>
            <a:prstGeom prst="rect">
              <a:avLst/>
            </a:prstGeom>
            <a:noFill/>
          </p:spPr>
          <p:txBody>
            <a:bodyPr wrap="square" rtlCol="0">
              <a:spAutoFit/>
            </a:bodyPr>
            <a:lstStyle/>
            <a:p>
              <a:r>
                <a:rPr lang="en-US" sz="1400" dirty="0">
                  <a:solidFill>
                    <a:schemeClr val="bg1"/>
                  </a:solidFill>
                </a:rPr>
                <a:t>Less open</a:t>
              </a:r>
            </a:p>
          </p:txBody>
        </p:sp>
      </p:grpSp>
    </p:spTree>
    <p:extLst>
      <p:ext uri="{BB962C8B-B14F-4D97-AF65-F5344CB8AC3E}">
        <p14:creationId xmlns:p14="http://schemas.microsoft.com/office/powerpoint/2010/main" val="6829998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49</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 y="1368986"/>
            <a:ext cx="5866529" cy="493776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920" y="1368986"/>
            <a:ext cx="5866529" cy="4937760"/>
          </a:xfrm>
          <a:prstGeom prst="rect">
            <a:avLst/>
          </a:prstGeom>
        </p:spPr>
      </p:pic>
    </p:spTree>
    <p:extLst>
      <p:ext uri="{BB962C8B-B14F-4D97-AF65-F5344CB8AC3E}">
        <p14:creationId xmlns:p14="http://schemas.microsoft.com/office/powerpoint/2010/main" val="3426555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dirty="0"/>
              <a:t>Meyer et al. 2007</a:t>
            </a:r>
          </a:p>
        </p:txBody>
      </p:sp>
      <p:sp>
        <p:nvSpPr>
          <p:cNvPr id="2" name="Title 1"/>
          <p:cNvSpPr>
            <a:spLocks noGrp="1"/>
          </p:cNvSpPr>
          <p:nvPr>
            <p:ph type="title"/>
          </p:nvPr>
        </p:nvSpPr>
        <p:spPr/>
        <p:txBody>
          <a:bodyPr/>
          <a:lstStyle/>
          <a:p>
            <a:r>
              <a:rPr lang="en-US" dirty="0">
                <a:latin typeface="+mn-lt"/>
              </a:rPr>
              <a:t>Headwaters</a:t>
            </a:r>
            <a:r>
              <a:rPr lang="en-US" dirty="0"/>
              <a:t> – Importance </a:t>
            </a:r>
            <a:endParaRPr lang="en-US" dirty="0">
              <a:latin typeface="+mn-lt"/>
            </a:endParaRPr>
          </a:p>
        </p:txBody>
      </p:sp>
      <p:sp>
        <p:nvSpPr>
          <p:cNvPr id="3" name="Content Placeholder 2"/>
          <p:cNvSpPr>
            <a:spLocks noGrp="1"/>
          </p:cNvSpPr>
          <p:nvPr>
            <p:ph idx="1"/>
          </p:nvPr>
        </p:nvSpPr>
        <p:spPr/>
        <p:txBody>
          <a:bodyPr/>
          <a:lstStyle/>
          <a:p>
            <a:r>
              <a:rPr lang="en-US" dirty="0"/>
              <a:t>Headwaters are important for the biological integrity of river </a:t>
            </a:r>
            <a:r>
              <a:rPr lang="en-US" dirty="0" smtClean="0"/>
              <a:t>systems</a:t>
            </a:r>
          </a:p>
          <a:p>
            <a:r>
              <a:rPr lang="en-US" dirty="0" smtClean="0"/>
              <a:t>Rapid Biogeochemical processing</a:t>
            </a:r>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smtClean="0"/>
              <a:pPr/>
              <a:t>5</a:t>
            </a:fld>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1917" y="2241612"/>
            <a:ext cx="6044044" cy="45118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Oval 4"/>
          <p:cNvSpPr/>
          <p:nvPr/>
        </p:nvSpPr>
        <p:spPr>
          <a:xfrm>
            <a:off x="9552960" y="5125791"/>
            <a:ext cx="1197736" cy="4507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9808392" y="3284113"/>
            <a:ext cx="1094704" cy="43788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9692482" y="3668332"/>
            <a:ext cx="1094704" cy="53018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9692483" y="4108361"/>
            <a:ext cx="1094704" cy="53876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9550815" y="4595610"/>
            <a:ext cx="1251396" cy="60530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5751547" y="3694090"/>
            <a:ext cx="1444579" cy="63321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9962939" y="5666704"/>
            <a:ext cx="1161243" cy="39924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6423394" y="2266682"/>
            <a:ext cx="824248" cy="47437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929706" y="4889678"/>
            <a:ext cx="1279300" cy="63321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368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50</a:t>
            </a:fld>
            <a:endParaRPr lang="en-US" dirty="0"/>
          </a:p>
        </p:txBody>
      </p:sp>
      <p:pic>
        <p:nvPicPr>
          <p:cNvPr id="4" name="Picture 3"/>
          <p:cNvPicPr>
            <a:picLocks noChangeAspect="1"/>
          </p:cNvPicPr>
          <p:nvPr/>
        </p:nvPicPr>
        <p:blipFill>
          <a:blip r:embed="rId2"/>
          <a:stretch>
            <a:fillRect/>
          </a:stretch>
        </p:blipFill>
        <p:spPr>
          <a:xfrm>
            <a:off x="6217920" y="1277546"/>
            <a:ext cx="5852594" cy="4937760"/>
          </a:xfrm>
          <a:prstGeom prst="rect">
            <a:avLst/>
          </a:prstGeom>
        </p:spPr>
      </p:pic>
      <p:pic>
        <p:nvPicPr>
          <p:cNvPr id="5" name="Picture 4"/>
          <p:cNvPicPr>
            <a:picLocks noChangeAspect="1"/>
          </p:cNvPicPr>
          <p:nvPr/>
        </p:nvPicPr>
        <p:blipFill>
          <a:blip r:embed="rId3"/>
          <a:stretch>
            <a:fillRect/>
          </a:stretch>
        </p:blipFill>
        <p:spPr>
          <a:xfrm>
            <a:off x="137160" y="1277546"/>
            <a:ext cx="5852594" cy="4937760"/>
          </a:xfrm>
          <a:prstGeom prst="rect">
            <a:avLst/>
          </a:prstGeom>
        </p:spPr>
      </p:pic>
    </p:spTree>
    <p:extLst>
      <p:ext uri="{BB962C8B-B14F-4D97-AF65-F5344CB8AC3E}">
        <p14:creationId xmlns:p14="http://schemas.microsoft.com/office/powerpoint/2010/main" val="24680498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51</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343" t="7463" r="4292" b="7353"/>
          <a:stretch/>
        </p:blipFill>
        <p:spPr>
          <a:xfrm>
            <a:off x="0" y="247968"/>
            <a:ext cx="12175499" cy="6385302"/>
          </a:xfrm>
          <a:prstGeom prst="rect">
            <a:avLst/>
          </a:prstGeom>
        </p:spPr>
      </p:pic>
    </p:spTree>
    <p:extLst>
      <p:ext uri="{BB962C8B-B14F-4D97-AF65-F5344CB8AC3E}">
        <p14:creationId xmlns:p14="http://schemas.microsoft.com/office/powerpoint/2010/main" val="28639490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52</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229" t="7510" r="4172" b="7622"/>
          <a:stretch/>
        </p:blipFill>
        <p:spPr>
          <a:xfrm>
            <a:off x="-1" y="232470"/>
            <a:ext cx="12222261" cy="6369803"/>
          </a:xfrm>
          <a:prstGeom prst="rect">
            <a:avLst/>
          </a:prstGeom>
        </p:spPr>
      </p:pic>
    </p:spTree>
    <p:extLst>
      <p:ext uri="{BB962C8B-B14F-4D97-AF65-F5344CB8AC3E}">
        <p14:creationId xmlns:p14="http://schemas.microsoft.com/office/powerpoint/2010/main" val="23737392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53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106" y="159337"/>
            <a:ext cx="5798270" cy="4754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76" y="146277"/>
            <a:ext cx="5795118" cy="4752294"/>
          </a:xfrm>
          <a:prstGeom prst="rect">
            <a:avLst/>
          </a:prstGeom>
        </p:spPr>
      </p:pic>
      <p:sp>
        <p:nvSpPr>
          <p:cNvPr id="9" name="TextBox 8"/>
          <p:cNvSpPr txBox="1"/>
          <p:nvPr/>
        </p:nvSpPr>
        <p:spPr>
          <a:xfrm>
            <a:off x="0" y="5264331"/>
            <a:ext cx="9980023" cy="738664"/>
          </a:xfrm>
          <a:prstGeom prst="rect">
            <a:avLst/>
          </a:prstGeom>
          <a:noFill/>
        </p:spPr>
        <p:txBody>
          <a:bodyPr wrap="square" rtlCol="0">
            <a:spAutoFit/>
          </a:bodyPr>
          <a:lstStyle/>
          <a:p>
            <a:r>
              <a:rPr lang="en-US" sz="1400" dirty="0"/>
              <a:t>data1$t.gpp.lit=log(1+data1$gpp.lit)^(1/2)</a:t>
            </a:r>
          </a:p>
          <a:p>
            <a:r>
              <a:rPr lang="en-US" sz="1400" dirty="0"/>
              <a:t>vf1=varIdent(form = ~1|stream) # alternate variance structure</a:t>
            </a:r>
          </a:p>
          <a:p>
            <a:r>
              <a:rPr lang="en-US" sz="1400" dirty="0"/>
              <a:t>M1.1&lt;-lme(t.gpp.lit~season.yr+depth, na.action=na.omit, random = ~1|stream, data=data1, weights=vf1</a:t>
            </a:r>
            <a:r>
              <a:rPr lang="en-US" sz="1400" dirty="0" smtClean="0"/>
              <a:t>)</a:t>
            </a:r>
            <a:endParaRPr lang="en-US" sz="1400" dirty="0"/>
          </a:p>
        </p:txBody>
      </p:sp>
    </p:spTree>
    <p:extLst>
      <p:ext uri="{BB962C8B-B14F-4D97-AF65-F5344CB8AC3E}">
        <p14:creationId xmlns:p14="http://schemas.microsoft.com/office/powerpoint/2010/main" val="30615487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54</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5879" y="107087"/>
            <a:ext cx="5798271" cy="47548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75" y="159338"/>
            <a:ext cx="5798271" cy="4754880"/>
          </a:xfrm>
          <a:prstGeom prst="rect">
            <a:avLst/>
          </a:prstGeom>
        </p:spPr>
      </p:pic>
      <p:sp>
        <p:nvSpPr>
          <p:cNvPr id="6" name="TextBox 5"/>
          <p:cNvSpPr txBox="1"/>
          <p:nvPr/>
        </p:nvSpPr>
        <p:spPr>
          <a:xfrm>
            <a:off x="0" y="5204170"/>
            <a:ext cx="11038114" cy="523220"/>
          </a:xfrm>
          <a:prstGeom prst="rect">
            <a:avLst/>
          </a:prstGeom>
          <a:noFill/>
        </p:spPr>
        <p:txBody>
          <a:bodyPr wrap="square" rtlCol="0">
            <a:spAutoFit/>
          </a:bodyPr>
          <a:lstStyle/>
          <a:p>
            <a:r>
              <a:rPr lang="en-US" sz="1400" dirty="0"/>
              <a:t>data1$t.er.lit=log(1+abs(data1$er.lit))</a:t>
            </a:r>
          </a:p>
          <a:p>
            <a:r>
              <a:rPr lang="en-US" sz="1400" dirty="0"/>
              <a:t>Mer.2=lme(t.er.lit~depth+slope, na.action=na.omit, random = ~1|stream, data=data1, method="ML") #adds random </a:t>
            </a:r>
            <a:r>
              <a:rPr lang="en-US" sz="1400" dirty="0" smtClean="0"/>
              <a:t>effect</a:t>
            </a:r>
            <a:endParaRPr lang="en-US" sz="1400" dirty="0"/>
          </a:p>
        </p:txBody>
      </p:sp>
      <p:sp>
        <p:nvSpPr>
          <p:cNvPr id="7" name="TextBox 6"/>
          <p:cNvSpPr txBox="1"/>
          <p:nvPr/>
        </p:nvSpPr>
        <p:spPr>
          <a:xfrm>
            <a:off x="9743707" y="361007"/>
            <a:ext cx="1686295" cy="307777"/>
          </a:xfrm>
          <a:prstGeom prst="rect">
            <a:avLst/>
          </a:prstGeom>
          <a:noFill/>
        </p:spPr>
        <p:txBody>
          <a:bodyPr wrap="square" rtlCol="0">
            <a:spAutoFit/>
          </a:bodyPr>
          <a:lstStyle/>
          <a:p>
            <a:r>
              <a:rPr lang="en-US" sz="1400" dirty="0">
                <a:solidFill>
                  <a:schemeClr val="bg1">
                    <a:lumMod val="95000"/>
                    <a:lumOff val="5000"/>
                  </a:schemeClr>
                </a:solidFill>
              </a:rPr>
              <a:t>Hovey Summer ‘17</a:t>
            </a:r>
          </a:p>
        </p:txBody>
      </p:sp>
      <p:sp>
        <p:nvSpPr>
          <p:cNvPr id="8" name="Oval 7"/>
          <p:cNvSpPr/>
          <p:nvPr/>
        </p:nvSpPr>
        <p:spPr>
          <a:xfrm>
            <a:off x="9315006" y="864524"/>
            <a:ext cx="237506" cy="23750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43118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55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941" y="198527"/>
            <a:ext cx="5798271" cy="4754880"/>
          </a:xfrm>
          <a:prstGeom prst="rect">
            <a:avLst/>
          </a:prstGeom>
        </p:spPr>
      </p:pic>
      <p:sp>
        <p:nvSpPr>
          <p:cNvPr id="5" name="TextBox 4"/>
          <p:cNvSpPr txBox="1"/>
          <p:nvPr/>
        </p:nvSpPr>
        <p:spPr>
          <a:xfrm>
            <a:off x="0" y="5294688"/>
            <a:ext cx="10593976" cy="738664"/>
          </a:xfrm>
          <a:prstGeom prst="rect">
            <a:avLst/>
          </a:prstGeom>
          <a:noFill/>
        </p:spPr>
        <p:txBody>
          <a:bodyPr wrap="square" rtlCol="0">
            <a:spAutoFit/>
          </a:bodyPr>
          <a:lstStyle/>
          <a:p>
            <a:r>
              <a:rPr lang="en-US" sz="1400" dirty="0"/>
              <a:t>data1$t.cut.mass.m2=log(1+data1$cut.mass.m2)</a:t>
            </a:r>
          </a:p>
          <a:p>
            <a:r>
              <a:rPr lang="en-US" sz="1400" dirty="0" smtClean="0"/>
              <a:t>vf3=varExp(form </a:t>
            </a:r>
            <a:r>
              <a:rPr lang="en-US" sz="1400" dirty="0"/>
              <a:t>= ~fitted(.))</a:t>
            </a:r>
          </a:p>
          <a:p>
            <a:r>
              <a:rPr lang="en-US" sz="1400" dirty="0"/>
              <a:t>Mcut1.3&lt;-gls(t.cut.mass.m2~temp.min*canopy+basin, na.action=na.omit, data=data1, weights=vf3)</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 y="159339"/>
            <a:ext cx="5798271" cy="4754880"/>
          </a:xfrm>
          <a:prstGeom prst="rect">
            <a:avLst/>
          </a:prstGeom>
        </p:spPr>
      </p:pic>
    </p:spTree>
    <p:extLst>
      <p:ext uri="{BB962C8B-B14F-4D97-AF65-F5344CB8AC3E}">
        <p14:creationId xmlns:p14="http://schemas.microsoft.com/office/powerpoint/2010/main" val="18216350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Benjamin and Baxter 2012</a:t>
            </a:r>
          </a:p>
        </p:txBody>
      </p:sp>
      <p:sp>
        <p:nvSpPr>
          <p:cNvPr id="3" name="Slide Number Placeholder 2"/>
          <p:cNvSpPr>
            <a:spLocks noGrp="1"/>
          </p:cNvSpPr>
          <p:nvPr>
            <p:ph type="sldNum" sz="quarter" idx="12"/>
          </p:nvPr>
        </p:nvSpPr>
        <p:spPr/>
        <p:txBody>
          <a:bodyPr/>
          <a:lstStyle/>
          <a:p>
            <a:fld id="{DF28FB93-0A08-4E7D-8E63-9EFA29F1E093}" type="slidenum">
              <a:rPr lang="en-US" smtClean="0"/>
              <a:pPr/>
              <a:t>56</a:t>
            </a:fld>
            <a:endParaRPr lang="en-US" dirty="0"/>
          </a:p>
        </p:txBody>
      </p:sp>
      <p:pic>
        <p:nvPicPr>
          <p:cNvPr id="3074" name="Picture 2" descr="https://media.springernature.com/original/springer-static/image/art%3A10.1007%2Fs10530-012-0198-9/MediaObjects/10530_2012_198_Fig1_HTM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69" y="241540"/>
            <a:ext cx="5400135" cy="589281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edia.springernature.com/original/springer-static/image/art%3A10.1007%2Fs10530-012-0198-9/MediaObjects/10530_2012_198_Fig4_HTM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031" y="1"/>
            <a:ext cx="310284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3454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Bernhardt et al. 2017</a:t>
            </a:r>
          </a:p>
        </p:txBody>
      </p:sp>
      <p:sp>
        <p:nvSpPr>
          <p:cNvPr id="3" name="Slide Number Placeholder 2"/>
          <p:cNvSpPr>
            <a:spLocks noGrp="1"/>
          </p:cNvSpPr>
          <p:nvPr>
            <p:ph type="sldNum" sz="quarter" idx="12"/>
          </p:nvPr>
        </p:nvSpPr>
        <p:spPr/>
        <p:txBody>
          <a:bodyPr/>
          <a:lstStyle/>
          <a:p>
            <a:fld id="{DF28FB93-0A08-4E7D-8E63-9EFA29F1E093}" type="slidenum">
              <a:rPr lang="en-US" smtClean="0"/>
              <a:pPr/>
              <a:t>57</a:t>
            </a:fld>
            <a:endParaRPr lang="en-US" dirty="0"/>
          </a:p>
        </p:txBody>
      </p:sp>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5" y="326889"/>
            <a:ext cx="8152402" cy="606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597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58</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09" t="10503" r="523" b="42872"/>
          <a:stretch/>
        </p:blipFill>
        <p:spPr>
          <a:xfrm>
            <a:off x="0" y="1052422"/>
            <a:ext cx="11999773" cy="4244197"/>
          </a:xfrm>
          <a:prstGeom prst="rect">
            <a:avLst/>
          </a:prstGeom>
        </p:spPr>
      </p:pic>
    </p:spTree>
    <p:extLst>
      <p:ext uri="{BB962C8B-B14F-4D97-AF65-F5344CB8AC3E}">
        <p14:creationId xmlns:p14="http://schemas.microsoft.com/office/powerpoint/2010/main" val="3799794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Headwater </a:t>
            </a:r>
            <a:r>
              <a:rPr lang="en-US" dirty="0"/>
              <a:t>– </a:t>
            </a:r>
            <a:r>
              <a:rPr lang="en-US" dirty="0">
                <a:latin typeface="+mn-lt"/>
              </a:rPr>
              <a:t>Food Web</a:t>
            </a:r>
            <a:r>
              <a:rPr lang="en-US" dirty="0"/>
              <a:t> </a:t>
            </a:r>
            <a:endParaRPr lang="en-US" dirty="0">
              <a:latin typeface="+mn-lt"/>
            </a:endParaRPr>
          </a:p>
        </p:txBody>
      </p:sp>
      <p:sp>
        <p:nvSpPr>
          <p:cNvPr id="3" name="Content Placeholder 2"/>
          <p:cNvSpPr>
            <a:spLocks noGrp="1"/>
          </p:cNvSpPr>
          <p:nvPr>
            <p:ph idx="1"/>
          </p:nvPr>
        </p:nvSpPr>
        <p:spPr>
          <a:xfrm>
            <a:off x="913795" y="1732449"/>
            <a:ext cx="5865828" cy="4746728"/>
          </a:xfrm>
        </p:spPr>
        <p:txBody>
          <a:bodyPr/>
          <a:lstStyle/>
          <a:p>
            <a:r>
              <a:rPr lang="en-US" dirty="0"/>
              <a:t>Whole stream ecosystem metabolism is a comprehensive measure of these aerobic processes</a:t>
            </a:r>
          </a:p>
        </p:txBody>
      </p:sp>
      <p:pic>
        <p:nvPicPr>
          <p:cNvPr id="3076" name="Picture 4" descr="Stream food web (a) before and (b) after trout invasion. The size of an organism indicates the relative population biomass of that species (based on reported results from a field experiment conducted in the Shag River in central Otago; Flecker and Townsend 1994). The dashed line indicates a trophic cascade effect of trout on algae."/>
          <p:cNvPicPr>
            <a:picLocks noChangeAspect="1" noChangeArrowheads="1"/>
          </p:cNvPicPr>
          <p:nvPr/>
        </p:nvPicPr>
        <p:blipFill rotWithShape="1">
          <a:blip r:embed="rId3">
            <a:extLst>
              <a:ext uri="{28A0092B-C50C-407E-A947-70E740481C1C}">
                <a14:useLocalDpi xmlns:a14="http://schemas.microsoft.com/office/drawing/2010/main" val="0"/>
              </a:ext>
            </a:extLst>
          </a:blip>
          <a:srcRect l="49067" t="-289"/>
          <a:stretch/>
        </p:blipFill>
        <p:spPr bwMode="auto">
          <a:xfrm>
            <a:off x="6923313" y="1502229"/>
            <a:ext cx="4877623" cy="495925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p:txBody>
          <a:bodyPr/>
          <a:lstStyle/>
          <a:p>
            <a:fld id="{DF28FB93-0A08-4E7D-8E63-9EFA29F1E093}" type="slidenum">
              <a:rPr lang="en-US" smtClean="0"/>
              <a:pPr/>
              <a:t>6</a:t>
            </a:fld>
            <a:endParaRPr lang="en-US" dirty="0"/>
          </a:p>
        </p:txBody>
      </p:sp>
      <p:sp>
        <p:nvSpPr>
          <p:cNvPr id="10" name="Footer Placeholder 9"/>
          <p:cNvSpPr>
            <a:spLocks noGrp="1"/>
          </p:cNvSpPr>
          <p:nvPr>
            <p:ph type="ftr" sz="quarter" idx="11"/>
          </p:nvPr>
        </p:nvSpPr>
        <p:spPr/>
        <p:txBody>
          <a:bodyPr/>
          <a:lstStyle/>
          <a:p>
            <a:r>
              <a:rPr lang="en-US" dirty="0"/>
              <a:t>Flecker and Townsend 1994, Collins et al. 2016, </a:t>
            </a:r>
            <a:r>
              <a:rPr lang="en-US" dirty="0">
                <a:solidFill>
                  <a:schemeClr val="tx1">
                    <a:lumMod val="65000"/>
                  </a:schemeClr>
                </a:solidFill>
              </a:rPr>
              <a:t>sciblogs.co.nz/waiology/2014/12/02/food-webs-who-eats-who-and-what-does-that-tell-us/</a:t>
            </a:r>
          </a:p>
        </p:txBody>
      </p:sp>
      <p:sp>
        <p:nvSpPr>
          <p:cNvPr id="7" name="Down Arrow 6"/>
          <p:cNvSpPr/>
          <p:nvPr/>
        </p:nvSpPr>
        <p:spPr>
          <a:xfrm rot="17051377">
            <a:off x="6319081" y="3468121"/>
            <a:ext cx="410066" cy="11006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248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Ecosystem Metabolism</a:t>
            </a:r>
          </a:p>
        </p:txBody>
      </p:sp>
      <p:sp>
        <p:nvSpPr>
          <p:cNvPr id="3" name="Content Placeholder 2"/>
          <p:cNvSpPr>
            <a:spLocks noGrp="1"/>
          </p:cNvSpPr>
          <p:nvPr>
            <p:ph idx="1"/>
          </p:nvPr>
        </p:nvSpPr>
        <p:spPr/>
        <p:txBody>
          <a:bodyPr/>
          <a:lstStyle/>
          <a:p>
            <a:r>
              <a:rPr lang="en-US" dirty="0"/>
              <a:t>Ecosystem metabolism has 2 components:</a:t>
            </a:r>
          </a:p>
          <a:p>
            <a:pPr lvl="1"/>
            <a:r>
              <a:rPr lang="en-US" dirty="0"/>
              <a:t>Gross Primary Production (GPP) – this is the phototrophic synthesis of organic compounds using light and CO</a:t>
            </a:r>
            <a:r>
              <a:rPr lang="en-US" baseline="-25000" dirty="0"/>
              <a:t>2</a:t>
            </a:r>
            <a:r>
              <a:rPr lang="en-US" dirty="0"/>
              <a:t> which produces O</a:t>
            </a:r>
            <a:r>
              <a:rPr lang="en-US" baseline="-25000" dirty="0"/>
              <a:t>2</a:t>
            </a:r>
            <a:r>
              <a:rPr lang="en-US" dirty="0"/>
              <a:t>.</a:t>
            </a:r>
          </a:p>
          <a:p>
            <a:pPr lvl="1"/>
            <a:r>
              <a:rPr lang="en-US" dirty="0"/>
              <a:t>Ecosystem Respiration (ER) – this is the release of CO</a:t>
            </a:r>
            <a:r>
              <a:rPr lang="en-US" baseline="-25000" dirty="0"/>
              <a:t>2</a:t>
            </a:r>
            <a:r>
              <a:rPr lang="en-US" dirty="0"/>
              <a:t> through metabolism by autotrophic and heterotrophic organisms which consumes O</a:t>
            </a:r>
            <a:r>
              <a:rPr lang="en-US" baseline="-25000" dirty="0"/>
              <a:t>2</a:t>
            </a:r>
            <a:r>
              <a:rPr lang="en-US" dirty="0"/>
              <a:t>.</a:t>
            </a:r>
          </a:p>
        </p:txBody>
      </p:sp>
      <p:grpSp>
        <p:nvGrpSpPr>
          <p:cNvPr id="5" name="Group 4"/>
          <p:cNvGrpSpPr/>
          <p:nvPr/>
        </p:nvGrpSpPr>
        <p:grpSpPr>
          <a:xfrm>
            <a:off x="456501" y="3472455"/>
            <a:ext cx="10832376" cy="2092235"/>
            <a:chOff x="853030" y="4167464"/>
            <a:chExt cx="10832376" cy="2092235"/>
          </a:xfrm>
        </p:grpSpPr>
        <p:pic>
          <p:nvPicPr>
            <p:cNvPr id="4"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216" b="61597"/>
            <a:stretch/>
          </p:blipFill>
          <p:spPr bwMode="auto">
            <a:xfrm>
              <a:off x="4125365" y="4311968"/>
              <a:ext cx="7560041" cy="1947731"/>
            </a:xfrm>
            <a:prstGeom prst="rect">
              <a:avLst/>
            </a:prstGeom>
            <a:noFill/>
            <a:effectLst/>
            <a:extLst>
              <a:ext uri="{909E8E84-426E-40DD-AFC4-6F175D3DCCD1}">
                <a14:hiddenFill xmlns:a14="http://schemas.microsoft.com/office/drawing/2010/main">
                  <a:solidFill>
                    <a:srgbClr val="FFFFFF"/>
                  </a:solidFill>
                </a14:hiddenFill>
              </a:ext>
            </a:extLst>
          </p:spPr>
        </p:pic>
        <p:sp>
          <p:nvSpPr>
            <p:cNvPr id="7" name="Down Arrow 6"/>
            <p:cNvSpPr/>
            <p:nvPr/>
          </p:nvSpPr>
          <p:spPr>
            <a:xfrm rot="5400000">
              <a:off x="2686185" y="3514319"/>
              <a:ext cx="592181" cy="19071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642640" y="4777062"/>
              <a:ext cx="862149" cy="707886"/>
            </a:xfrm>
            <a:prstGeom prst="rect">
              <a:avLst/>
            </a:prstGeom>
            <a:noFill/>
          </p:spPr>
          <p:txBody>
            <a:bodyPr wrap="square" rtlCol="0">
              <a:spAutoFit/>
            </a:bodyPr>
            <a:lstStyle/>
            <a:p>
              <a:r>
                <a:rPr lang="en-US" sz="4000" dirty="0"/>
                <a:t>O</a:t>
              </a:r>
              <a:r>
                <a:rPr lang="en-US" sz="4000" baseline="-25000" dirty="0"/>
                <a:t>2</a:t>
              </a:r>
            </a:p>
          </p:txBody>
        </p:sp>
        <p:sp>
          <p:nvSpPr>
            <p:cNvPr id="9" name="Down Arrow 8"/>
            <p:cNvSpPr/>
            <p:nvPr/>
          </p:nvSpPr>
          <p:spPr>
            <a:xfrm rot="16200000">
              <a:off x="2747145" y="4868502"/>
              <a:ext cx="592181" cy="19071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057680" y="5491165"/>
              <a:ext cx="862149" cy="584775"/>
            </a:xfrm>
            <a:prstGeom prst="rect">
              <a:avLst/>
            </a:prstGeom>
            <a:noFill/>
          </p:spPr>
          <p:txBody>
            <a:bodyPr wrap="square" rtlCol="0">
              <a:spAutoFit/>
            </a:bodyPr>
            <a:lstStyle/>
            <a:p>
              <a:r>
                <a:rPr lang="en-US" sz="3200" dirty="0"/>
                <a:t>ER</a:t>
              </a:r>
              <a:endParaRPr lang="en-US" sz="3200" baseline="-25000" dirty="0"/>
            </a:p>
          </p:txBody>
        </p:sp>
        <p:sp>
          <p:nvSpPr>
            <p:cNvPr id="11" name="TextBox 10"/>
            <p:cNvSpPr txBox="1"/>
            <p:nvPr/>
          </p:nvSpPr>
          <p:spPr>
            <a:xfrm>
              <a:off x="853030" y="4167464"/>
              <a:ext cx="1097280" cy="584775"/>
            </a:xfrm>
            <a:prstGeom prst="rect">
              <a:avLst/>
            </a:prstGeom>
            <a:noFill/>
          </p:spPr>
          <p:txBody>
            <a:bodyPr wrap="square" rtlCol="0">
              <a:spAutoFit/>
            </a:bodyPr>
            <a:lstStyle/>
            <a:p>
              <a:r>
                <a:rPr lang="en-US" sz="3200" dirty="0"/>
                <a:t>GPP</a:t>
              </a:r>
              <a:endParaRPr lang="en-US" sz="3200" baseline="-25000" dirty="0"/>
            </a:p>
          </p:txBody>
        </p:sp>
      </p:grpSp>
      <p:sp>
        <p:nvSpPr>
          <p:cNvPr id="15" name="Slide Number Placeholder 14"/>
          <p:cNvSpPr>
            <a:spLocks noGrp="1"/>
          </p:cNvSpPr>
          <p:nvPr>
            <p:ph type="sldNum" sz="quarter" idx="12"/>
          </p:nvPr>
        </p:nvSpPr>
        <p:spPr/>
        <p:txBody>
          <a:bodyPr/>
          <a:lstStyle/>
          <a:p>
            <a:fld id="{DF28FB93-0A08-4E7D-8E63-9EFA29F1E093}" type="slidenum">
              <a:rPr lang="en-US" smtClean="0"/>
              <a:pPr/>
              <a:t>7</a:t>
            </a:fld>
            <a:endParaRPr lang="en-US" dirty="0"/>
          </a:p>
        </p:txBody>
      </p:sp>
      <p:sp>
        <p:nvSpPr>
          <p:cNvPr id="16" name="Footer Placeholder 15"/>
          <p:cNvSpPr>
            <a:spLocks noGrp="1"/>
          </p:cNvSpPr>
          <p:nvPr>
            <p:ph type="ftr" sz="quarter" idx="11"/>
          </p:nvPr>
        </p:nvSpPr>
        <p:spPr/>
        <p:txBody>
          <a:bodyPr/>
          <a:lstStyle/>
          <a:p>
            <a:r>
              <a:rPr lang="en-US" dirty="0">
                <a:ea typeface="Calibri" panose="020F0502020204030204" pitchFamily="34" charset="0"/>
                <a:cs typeface="Times New Roman" panose="02020603050405020304" pitchFamily="18" charset="0"/>
              </a:rPr>
              <a:t>Hall and Hotchkiss 2017, </a:t>
            </a:r>
            <a:r>
              <a:rPr lang="en-US" dirty="0" smtClean="0">
                <a:solidFill>
                  <a:schemeClr val="tx1">
                    <a:lumMod val="65000"/>
                  </a:schemeClr>
                </a:solidFill>
                <a:ea typeface="Calibri" panose="020F0502020204030204" pitchFamily="34" charset="0"/>
                <a:cs typeface="Times New Roman" panose="02020603050405020304" pitchFamily="18" charset="0"/>
              </a:rPr>
              <a:t>pixnio.com/free-images/fauna-animals/fishes/trout-fishes-pictures/a-juvenile-bull-trout-fish-resting-underwater-725x489.jpg</a:t>
            </a:r>
            <a:endParaRPr lang="en-US" dirty="0">
              <a:solidFill>
                <a:schemeClr val="tx1">
                  <a:lumMod val="65000"/>
                </a:schemeClr>
              </a:solidFill>
              <a:effectLst/>
              <a:ea typeface="Calibri" panose="020F0502020204030204" pitchFamily="34" charset="0"/>
              <a:cs typeface="Times New Roman" panose="02020603050405020304" pitchFamily="18" charset="0"/>
            </a:endParaRPr>
          </a:p>
        </p:txBody>
      </p:sp>
      <p:pic>
        <p:nvPicPr>
          <p:cNvPr id="2050" name="Picture 2" descr="juvenile, bull, trout, fish, resting, underwater"/>
          <p:cNvPicPr>
            <a:picLocks noChangeAspect="1" noChangeArrowheads="1"/>
          </p:cNvPicPr>
          <p:nvPr/>
        </p:nvPicPr>
        <p:blipFill rotWithShape="1">
          <a:blip r:embed="rId3">
            <a:extLst>
              <a:ext uri="{28A0092B-C50C-407E-A947-70E740481C1C}">
                <a14:useLocalDpi xmlns:a14="http://schemas.microsoft.com/office/drawing/2010/main" val="0"/>
              </a:ext>
            </a:extLst>
          </a:blip>
          <a:srcRect l="1934" t="32752" b="12984"/>
          <a:stretch/>
        </p:blipFill>
        <p:spPr bwMode="auto">
          <a:xfrm>
            <a:off x="3702338" y="5686140"/>
            <a:ext cx="2136989" cy="797566"/>
          </a:xfrm>
          <a:prstGeom prst="rect">
            <a:avLst/>
          </a:prstGeom>
          <a:noFill/>
          <a:extLst>
            <a:ext uri="{909E8E84-426E-40DD-AFC4-6F175D3DCCD1}">
              <a14:hiddenFill xmlns:a14="http://schemas.microsoft.com/office/drawing/2010/main">
                <a:solidFill>
                  <a:srgbClr val="FFFFFF"/>
                </a:solidFill>
              </a14:hiddenFill>
            </a:ext>
          </a:extLst>
        </p:spPr>
      </p:pic>
      <p:sp>
        <p:nvSpPr>
          <p:cNvPr id="17" name="Down Arrow 16"/>
          <p:cNvSpPr/>
          <p:nvPr/>
        </p:nvSpPr>
        <p:spPr>
          <a:xfrm rot="16907308">
            <a:off x="2309604" y="4776879"/>
            <a:ext cx="592181" cy="19071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197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effectLst>
                  <a:outerShdw blurRad="38100" dist="38100" dir="2700000" algn="tl">
                    <a:srgbClr val="000000">
                      <a:alpha val="43137"/>
                    </a:srgbClr>
                  </a:outerShdw>
                </a:effectLst>
              </a:rPr>
              <a:t>Headwaters – Importance</a:t>
            </a:r>
            <a:endParaRPr lang="en-US"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effectLst/>
        </p:spPr>
        <p:txBody>
          <a:bodyPr/>
          <a:lstStyle/>
          <a:p>
            <a:r>
              <a:rPr lang="en-US" dirty="0">
                <a:effectLst>
                  <a:outerShdw blurRad="38100" dist="38100" dir="2700000" algn="tl">
                    <a:srgbClr val="000000">
                      <a:alpha val="43137"/>
                    </a:srgbClr>
                  </a:outerShdw>
                </a:effectLst>
              </a:rPr>
              <a:t>Directly or indirectly support culturally and economically important fish</a:t>
            </a:r>
          </a:p>
          <a:p>
            <a:r>
              <a:rPr lang="en-US" dirty="0">
                <a:effectLst>
                  <a:outerShdw blurRad="38100" dist="38100" dir="2700000" algn="tl">
                    <a:srgbClr val="000000">
                      <a:alpha val="43137"/>
                    </a:srgbClr>
                  </a:outerShdw>
                </a:effectLst>
              </a:rPr>
              <a:t>$146 million in annual trout related spending in WA</a:t>
            </a:r>
            <a:endParaRPr lang="en-US" sz="1200" dirty="0">
              <a:effectLst>
                <a:outerShdw blurRad="38100" dist="38100" dir="2700000" algn="tl">
                  <a:srgbClr val="000000">
                    <a:alpha val="43137"/>
                  </a:srgbClr>
                </a:outerShdw>
              </a:effectLst>
            </a:endParaRPr>
          </a:p>
        </p:txBody>
      </p:sp>
      <p:pic>
        <p:nvPicPr>
          <p:cNvPr id="2050" name="Picture 2" descr="DSC004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334" y="2599509"/>
            <a:ext cx="5733363" cy="3535574"/>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a:effectLst/>
        </p:spPr>
        <p:txBody>
          <a:bodyPr/>
          <a:lstStyle/>
          <a:p>
            <a:fld id="{DF28FB93-0A08-4E7D-8E63-9EFA29F1E093}" type="slidenum">
              <a:rPr lang="en-US" smtClean="0">
                <a:effectLst>
                  <a:outerShdw blurRad="38100" dist="38100" dir="2700000" algn="tl">
                    <a:srgbClr val="000000">
                      <a:alpha val="43137"/>
                    </a:srgbClr>
                  </a:outerShdw>
                </a:effectLst>
              </a:rPr>
              <a:pPr/>
              <a:t>8</a:t>
            </a:fld>
            <a:endParaRPr lang="en-US" dirty="0">
              <a:effectLst>
                <a:outerShdw blurRad="38100" dist="38100" dir="2700000" algn="tl">
                  <a:srgbClr val="000000">
                    <a:alpha val="43137"/>
                  </a:srgbClr>
                </a:outerShdw>
              </a:effectLst>
            </a:endParaRPr>
          </a:p>
        </p:txBody>
      </p:sp>
      <p:sp>
        <p:nvSpPr>
          <p:cNvPr id="7" name="Footer Placeholder 6"/>
          <p:cNvSpPr>
            <a:spLocks noGrp="1"/>
          </p:cNvSpPr>
          <p:nvPr>
            <p:ph type="ftr" sz="quarter" idx="11"/>
          </p:nvPr>
        </p:nvSpPr>
        <p:spPr>
          <a:effectLst/>
        </p:spPr>
        <p:txBody>
          <a:bodyPr/>
          <a:lstStyle/>
          <a:p>
            <a:r>
              <a:rPr lang="en-US" dirty="0">
                <a:effectLst>
                  <a:outerShdw blurRad="38100" dist="38100" dir="2700000" algn="tl">
                    <a:srgbClr val="000000">
                      <a:alpha val="43137"/>
                    </a:srgbClr>
                  </a:outerShdw>
                </a:effectLst>
              </a:rPr>
              <a:t>Rieman and Dunham 2000, Hilderbrand and Kershner 2000, TCW Economics 2008, </a:t>
            </a:r>
            <a:r>
              <a:rPr lang="en-US" dirty="0">
                <a:solidFill>
                  <a:schemeClr val="tx1">
                    <a:lumMod val="65000"/>
                  </a:schemeClr>
                </a:solidFill>
                <a:effectLst>
                  <a:outerShdw blurRad="38100" dist="38100" dir="2700000" algn="tl">
                    <a:srgbClr val="000000">
                      <a:alpha val="43137"/>
                    </a:srgbClr>
                  </a:outerShdw>
                </a:effectLst>
              </a:rPr>
              <a:t>baetisandstones.com/blog/2016/5/29/5-tips-for-small-stream-success</a:t>
            </a:r>
          </a:p>
        </p:txBody>
      </p:sp>
      <p:sp>
        <p:nvSpPr>
          <p:cNvPr id="4" name="TextBox 3"/>
          <p:cNvSpPr txBox="1"/>
          <p:nvPr/>
        </p:nvSpPr>
        <p:spPr>
          <a:xfrm>
            <a:off x="2534193" y="6113417"/>
            <a:ext cx="2978331" cy="369332"/>
          </a:xfrm>
          <a:prstGeom prst="rect">
            <a:avLst/>
          </a:prstGeom>
          <a:noFill/>
        </p:spPr>
        <p:txBody>
          <a:bodyPr wrap="square" rtlCol="0">
            <a:spAutoFit/>
          </a:bodyPr>
          <a:lstStyle/>
          <a:p>
            <a:r>
              <a:rPr lang="en-US" dirty="0"/>
              <a:t>Rainbow trout</a:t>
            </a:r>
          </a:p>
        </p:txBody>
      </p:sp>
    </p:spTree>
    <p:extLst>
      <p:ext uri="{BB962C8B-B14F-4D97-AF65-F5344CB8AC3E}">
        <p14:creationId xmlns:p14="http://schemas.microsoft.com/office/powerpoint/2010/main" val="283371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small stream electrofish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796" y="3141594"/>
            <a:ext cx="5745655" cy="32313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Headwaters – Fish Management</a:t>
            </a:r>
            <a:endParaRPr lang="en-US" dirty="0">
              <a:latin typeface="+mn-lt"/>
            </a:endParaRPr>
          </a:p>
        </p:txBody>
      </p:sp>
      <p:sp>
        <p:nvSpPr>
          <p:cNvPr id="3" name="Content Placeholder 2"/>
          <p:cNvSpPr>
            <a:spLocks noGrp="1"/>
          </p:cNvSpPr>
          <p:nvPr>
            <p:ph idx="1"/>
          </p:nvPr>
        </p:nvSpPr>
        <p:spPr/>
        <p:txBody>
          <a:bodyPr/>
          <a:lstStyle/>
          <a:p>
            <a:r>
              <a:rPr lang="en-US" dirty="0"/>
              <a:t>Managing fish populations requires resource intensive, invasive sampling</a:t>
            </a:r>
          </a:p>
          <a:p>
            <a:r>
              <a:rPr lang="en-US" dirty="0"/>
              <a:t>Fish biomass might be related to overall stream metabolism</a:t>
            </a:r>
          </a:p>
          <a:p>
            <a:r>
              <a:rPr lang="en-US" dirty="0"/>
              <a:t>Using stream metabolism as a proxy for fish biomass may be easier and less invasive than fish sampling if there is a link</a:t>
            </a:r>
          </a:p>
          <a:p>
            <a:endParaRPr lang="en-US" dirty="0"/>
          </a:p>
          <a:p>
            <a:endParaRPr lang="en-US" dirty="0">
              <a:effectLst/>
            </a:endParaRPr>
          </a:p>
          <a:p>
            <a:endParaRPr lang="en-US" dirty="0"/>
          </a:p>
        </p:txBody>
      </p:sp>
      <p:sp>
        <p:nvSpPr>
          <p:cNvPr id="8" name="Slide Number Placeholder 7"/>
          <p:cNvSpPr>
            <a:spLocks noGrp="1"/>
          </p:cNvSpPr>
          <p:nvPr>
            <p:ph type="sldNum" sz="quarter" idx="12"/>
          </p:nvPr>
        </p:nvSpPr>
        <p:spPr/>
        <p:txBody>
          <a:bodyPr/>
          <a:lstStyle/>
          <a:p>
            <a:fld id="{DF28FB93-0A08-4E7D-8E63-9EFA29F1E093}" type="slidenum">
              <a:rPr lang="en-US" smtClean="0"/>
              <a:pPr/>
              <a:t>9</a:t>
            </a:fld>
            <a:endParaRPr lang="en-US" dirty="0"/>
          </a:p>
        </p:txBody>
      </p:sp>
      <p:sp>
        <p:nvSpPr>
          <p:cNvPr id="9" name="Footer Placeholder 8"/>
          <p:cNvSpPr>
            <a:spLocks noGrp="1"/>
          </p:cNvSpPr>
          <p:nvPr>
            <p:ph type="ftr" sz="quarter" idx="11"/>
          </p:nvPr>
        </p:nvSpPr>
        <p:spPr/>
        <p:txBody>
          <a:bodyPr/>
          <a:lstStyle/>
          <a:p>
            <a:r>
              <a:rPr lang="en-US" dirty="0"/>
              <a:t>Hall and Hotchkiss 2017, </a:t>
            </a:r>
            <a:r>
              <a:rPr lang="en-US" dirty="0">
                <a:solidFill>
                  <a:schemeClr val="tx1">
                    <a:lumMod val="65000"/>
                  </a:schemeClr>
                </a:solidFill>
              </a:rPr>
              <a:t>blog.nature.org/science/2016/01/25/recovery-rehoming-brook-trout-springs-fish-fishing/</a:t>
            </a:r>
          </a:p>
        </p:txBody>
      </p:sp>
    </p:spTree>
    <p:extLst>
      <p:ext uri="{BB962C8B-B14F-4D97-AF65-F5344CB8AC3E}">
        <p14:creationId xmlns:p14="http://schemas.microsoft.com/office/powerpoint/2010/main" val="268401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12508</TotalTime>
  <Words>2227</Words>
  <Application>Microsoft Office PowerPoint</Application>
  <PresentationFormat>Widescreen</PresentationFormat>
  <Paragraphs>481</Paragraphs>
  <Slides>58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Calibri</vt:lpstr>
      <vt:lpstr>Calisto MT</vt:lpstr>
      <vt:lpstr>Cambria Math</vt:lpstr>
      <vt:lpstr>Times New Roman</vt:lpstr>
      <vt:lpstr>Trebuchet MS</vt:lpstr>
      <vt:lpstr>Wingdings 2</vt:lpstr>
      <vt:lpstr>Slate</vt:lpstr>
      <vt:lpstr>Does Fish Biomass Relate to Ecosystem Metabolism in Headwater Streams of Kittitas County?</vt:lpstr>
      <vt:lpstr>Outline</vt:lpstr>
      <vt:lpstr>Stream Ecosystems</vt:lpstr>
      <vt:lpstr>Headwaters</vt:lpstr>
      <vt:lpstr>Headwaters – Importance </vt:lpstr>
      <vt:lpstr>Headwater – Food Web </vt:lpstr>
      <vt:lpstr>Ecosystem Metabolism</vt:lpstr>
      <vt:lpstr>Headwaters – Importance</vt:lpstr>
      <vt:lpstr>Headwaters – Fish Management</vt:lpstr>
      <vt:lpstr>Goals</vt:lpstr>
      <vt:lpstr>Methods - Study Design</vt:lpstr>
      <vt:lpstr>PowerPoint Presentation</vt:lpstr>
      <vt:lpstr>Methods – Site Characterization</vt:lpstr>
      <vt:lpstr>Methods – Seasonal Variables</vt:lpstr>
      <vt:lpstr>Methods – Seasonal Variables</vt:lpstr>
      <vt:lpstr>Methods – Seasonal Variables</vt:lpstr>
      <vt:lpstr>Methods – Ecosystem Metabolism</vt:lpstr>
      <vt:lpstr>Methods – Ecosystem Metabolism</vt:lpstr>
      <vt:lpstr>PowerPoint Presentation</vt:lpstr>
      <vt:lpstr>Methods – Ecosystem Metabolism</vt:lpstr>
      <vt:lpstr>Methods – Fish Biomass</vt:lpstr>
      <vt:lpstr>Methods – Fish Biomass</vt:lpstr>
      <vt:lpstr>Methods – Statistical Analysis</vt:lpstr>
      <vt:lpstr>Model Selection</vt:lpstr>
      <vt:lpstr>Results – Site Characteristics</vt:lpstr>
      <vt:lpstr>PowerPoint Presentation</vt:lpstr>
      <vt:lpstr>Results – Seasonal Variables</vt:lpstr>
      <vt:lpstr>Results - GPP</vt:lpstr>
      <vt:lpstr>Results – ER</vt:lpstr>
      <vt:lpstr>Results – Overall Metabolism</vt:lpstr>
      <vt:lpstr>Results – Fish Biomass</vt:lpstr>
      <vt:lpstr>Results – Fish Biomass</vt:lpstr>
      <vt:lpstr>Results – Fish Biomass &amp; Metabolism</vt:lpstr>
      <vt:lpstr>Discussion – GPP</vt:lpstr>
      <vt:lpstr>Discussion – GPP</vt:lpstr>
      <vt:lpstr>Discussion – ER</vt:lpstr>
      <vt:lpstr>Discussion – Metabolism</vt:lpstr>
      <vt:lpstr>Discussion – Fish Biomass</vt:lpstr>
      <vt:lpstr>Discussion</vt:lpstr>
      <vt:lpstr>Future Research</vt:lpstr>
      <vt:lpstr>Future Research</vt:lpstr>
      <vt:lpstr>Conclusion</vt:lpstr>
      <vt:lpstr>Acknowledgements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Headwater Stream Metabolism and Trout Biomass</dc:title>
  <dc:creator>Zach Lessig</dc:creator>
  <cp:lastModifiedBy>Zach Lessig</cp:lastModifiedBy>
  <cp:revision>241</cp:revision>
  <dcterms:created xsi:type="dcterms:W3CDTF">2019-05-22T20:48:05Z</dcterms:created>
  <dcterms:modified xsi:type="dcterms:W3CDTF">2019-07-23T19:06:34Z</dcterms:modified>
</cp:coreProperties>
</file>